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sldIdLst>
    <p:sldId id="259" r:id="rId2"/>
    <p:sldId id="258" r:id="rId3"/>
    <p:sldId id="284" r:id="rId4"/>
    <p:sldId id="283" r:id="rId5"/>
    <p:sldId id="276" r:id="rId6"/>
    <p:sldId id="275" r:id="rId7"/>
    <p:sldId id="285" r:id="rId8"/>
    <p:sldId id="286" r:id="rId9"/>
    <p:sldId id="270" r:id="rId10"/>
  </p:sldIdLst>
  <p:sldSz cx="12192000" cy="6858000"/>
  <p:notesSz cx="12192000" cy="6858000"/>
  <p:embeddedFontLst>
    <p:embeddedFont>
      <p:font typeface="Onest Bold" panose="020B0604020202020204" charset="0"/>
      <p:bold r:id="rId11"/>
    </p:embeddedFont>
    <p:embeddedFont>
      <p:font typeface="Onest ExtraBold" panose="020B0604020202020204" charset="0"/>
      <p:bold r:id="rId12"/>
    </p:embeddedFont>
    <p:embeddedFont>
      <p:font typeface="Onest Regular" panose="020B0604020202020204" charset="0"/>
      <p:regular r:id="rId13"/>
    </p:embeddedFont>
    <p:embeddedFont>
      <p:font typeface="Onest SemiBold" panose="020B0604020202020204" charset="0"/>
      <p:bold r:id="rId14"/>
    </p:embeddedFont>
  </p:embeddedFontLst>
  <p:custDataLst>
    <p:tags r:id="rId15"/>
  </p:custDataLst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1323">
          <p15:clr>
            <a:srgbClr val="A4A3A4"/>
          </p15:clr>
        </p15:guide>
        <p15:guide id="3" pos="279">
          <p15:clr>
            <a:srgbClr val="A4A3A4"/>
          </p15:clr>
        </p15:guide>
        <p15:guide id="4" pos="7423">
          <p15:clr>
            <a:srgbClr val="A4A3A4"/>
          </p15:clr>
        </p15:guide>
        <p15:guide id="5" orient="horz" pos="4042">
          <p15:clr>
            <a:srgbClr val="A4A3A4"/>
          </p15:clr>
        </p15:guide>
        <p15:guide id="6" pos="892">
          <p15:clr>
            <a:srgbClr val="A4A3A4"/>
          </p15:clr>
        </p15:guide>
        <p15:guide id="7" pos="733">
          <p15:clr>
            <a:srgbClr val="A4A3A4"/>
          </p15:clr>
        </p15:guide>
        <p15:guide id="8" pos="2547">
          <p15:clr>
            <a:srgbClr val="A4A3A4"/>
          </p15:clr>
        </p15:guide>
        <p15:guide id="9" pos="2094">
          <p15:clr>
            <a:srgbClr val="A4A3A4"/>
          </p15:clr>
        </p15:guide>
        <p15:guide id="10" pos="2706">
          <p15:clr>
            <a:srgbClr val="A4A3A4"/>
          </p15:clr>
        </p15:guide>
        <p15:guide id="11" pos="3160">
          <p15:clr>
            <a:srgbClr val="A4A3A4"/>
          </p15:clr>
        </p15:guide>
        <p15:guide id="12" pos="3318">
          <p15:clr>
            <a:srgbClr val="A4A3A4"/>
          </p15:clr>
        </p15:guide>
        <p15:guide id="13" pos="1504">
          <p15:clr>
            <a:srgbClr val="A4A3A4"/>
          </p15:clr>
        </p15:guide>
        <p15:guide id="14" pos="1935">
          <p15:clr>
            <a:srgbClr val="A4A3A4"/>
          </p15:clr>
        </p15:guide>
        <p15:guide id="15" orient="horz" pos="663">
          <p15:clr>
            <a:srgbClr val="A4A3A4"/>
          </p15:clr>
        </p15:guide>
        <p15:guide id="16" pos="4362">
          <p15:clr>
            <a:srgbClr val="A4A3A4"/>
          </p15:clr>
        </p15:guide>
        <p15:guide id="17" pos="3931">
          <p15:clr>
            <a:srgbClr val="A4A3A4"/>
          </p15:clr>
        </p15:guide>
        <p15:guide id="18" pos="3772">
          <p15:clr>
            <a:srgbClr val="A4A3A4"/>
          </p15:clr>
        </p15:guide>
        <p15:guide id="19" pos="4974">
          <p15:clr>
            <a:srgbClr val="A4A3A4"/>
          </p15:clr>
        </p15:guide>
        <p15:guide id="20" pos="5133">
          <p15:clr>
            <a:srgbClr val="A4A3A4"/>
          </p15:clr>
        </p15:guide>
        <p15:guide id="21" pos="5586">
          <p15:clr>
            <a:srgbClr val="A4A3A4"/>
          </p15:clr>
        </p15:guide>
        <p15:guide id="22" pos="5745">
          <p15:clr>
            <a:srgbClr val="A4A3A4"/>
          </p15:clr>
        </p15:guide>
        <p15:guide id="23" pos="6199">
          <p15:clr>
            <a:srgbClr val="A4A3A4"/>
          </p15:clr>
        </p15:guide>
        <p15:guide id="24" pos="6357">
          <p15:clr>
            <a:srgbClr val="A4A3A4"/>
          </p15:clr>
        </p15:guide>
        <p15:guide id="25" pos="6788">
          <p15:clr>
            <a:srgbClr val="A4A3A4"/>
          </p15:clr>
        </p15:guide>
        <p15:guide id="26" pos="6970">
          <p15:clr>
            <a:srgbClr val="A4A3A4"/>
          </p15:clr>
        </p15:guide>
        <p15:guide id="27" pos="45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A35"/>
    <a:srgbClr val="774395"/>
    <a:srgbClr val="DC4D2B"/>
    <a:srgbClr val="DB49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2D5ABB26-0587-4C30-8999-92F81FD0307C}" styleName="Нет стиля, нет сетки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noFill/>
            </a:ln>
          </a:top>
          <a:bottom>
            <a:ln w="12700">
              <a:noFill/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12700">
              <a:solidFill>
                <a:schemeClr val="accent3"/>
              </a:solidFill>
            </a:ln>
          </a:top>
          <a:bottom>
            <a:ln w="12700">
              <a:solidFill>
                <a:schemeClr val="accent3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Style>
        <a:tcBdr/>
        <a:fill>
          <a:solidFill>
            <a:schemeClr val="accent3">
              <a:alpha val="20000"/>
            </a:schemeClr>
          </a:solidFill>
        </a:fill>
      </a:tcStyle>
    </a:band2V>
    <a:lastRow>
      <a:tcStyle>
        <a:tcBdr>
          <a:top>
            <a:ln w="12700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Style>
        <a:tcBdr>
          <a:bottom>
            <a:ln w="12700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73" autoAdjust="0"/>
  </p:normalViewPr>
  <p:slideViewPr>
    <p:cSldViewPr snapToGrid="0">
      <p:cViewPr varScale="1">
        <p:scale>
          <a:sx n="39" d="100"/>
          <a:sy n="39" d="100"/>
        </p:scale>
        <p:origin x="60" y="704"/>
      </p:cViewPr>
      <p:guideLst>
        <p:guide orient="horz" pos="278"/>
        <p:guide pos="1323"/>
        <p:guide pos="279"/>
        <p:guide pos="7423"/>
        <p:guide orient="horz" pos="4042"/>
        <p:guide pos="892"/>
        <p:guide pos="733"/>
        <p:guide pos="2547"/>
        <p:guide pos="2094"/>
        <p:guide pos="2706"/>
        <p:guide pos="3160"/>
        <p:guide pos="3318"/>
        <p:guide pos="1504"/>
        <p:guide pos="1935"/>
        <p:guide orient="horz" pos="663"/>
        <p:guide pos="4362"/>
        <p:guide pos="3931"/>
        <p:guide pos="3772"/>
        <p:guide pos="4974"/>
        <p:guide pos="5133"/>
        <p:guide pos="5586"/>
        <p:guide pos="5745"/>
        <p:guide pos="6199"/>
        <p:guide pos="6357"/>
        <p:guide pos="6788"/>
        <p:guide pos="6970"/>
        <p:guide pos="45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62599999999999"/>
          <c:y val="3.4770000000000002E-2"/>
          <c:w val="0.422016"/>
          <c:h val="0.874489999999999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  Показатель 2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03-43FF-9A60-8FE2FC349A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  Показатель 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03-43FF-9A60-8FE2FC349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58"/>
        <c:axId val="552095392"/>
        <c:axId val="552097744"/>
      </c:barChart>
      <c:catAx>
        <c:axId val="552095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nest Regular"/>
                <a:ea typeface="+mn-ea"/>
                <a:cs typeface="+mn-cs"/>
              </a:defRPr>
            </a:pPr>
            <a:endParaRPr lang="ru-RU"/>
          </a:p>
        </c:txPr>
        <c:crossAx val="552097744"/>
        <c:crosses val="autoZero"/>
        <c:auto val="1"/>
        <c:lblAlgn val="ctr"/>
        <c:lblOffset val="100"/>
        <c:noMultiLvlLbl val="0"/>
      </c:catAx>
      <c:valAx>
        <c:axId val="552097744"/>
        <c:scaling>
          <c:orientation val="minMax"/>
        </c:scaling>
        <c:delete val="0"/>
        <c:axPos val="b"/>
        <c:maj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 bwMode="auto">
            <a:prstGeom prst="rect">
              <a:avLst/>
            </a:prstGeom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Onest Regular"/>
                <a:ea typeface="+mn-ea"/>
                <a:cs typeface="+mn-cs"/>
              </a:defRPr>
            </a:pPr>
            <a:endParaRPr lang="ru-RU"/>
          </a:p>
        </c:txPr>
        <c:crossAx val="552095392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869800000000002"/>
          <c:y val="3.4770000000000002E-2"/>
          <c:w val="0.41717900000000002"/>
          <c:h val="0.13738600000000001"/>
        </c:manualLayout>
      </c:layout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Onest Regular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 bwMode="auto">
    <a:xfrm>
      <a:off x="432706" y="1420097"/>
      <a:ext cx="11191943" cy="4017806"/>
    </a:xfrm>
    <a:prstGeom prst="rect">
      <a:avLst/>
    </a:prstGeom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 b="0" cap="none" spc="0"/>
  </cs:categoryAxis>
  <cs:chartArea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 bwMode="auto">
      <a:prstGeom prst="rect">
        <a:avLst/>
      </a:prstGeom>
      <a:solidFill>
        <a:schemeClr val="dk1">
          <a:lumMod val="15000"/>
          <a:lumOff val="85000"/>
        </a:schemeClr>
      </a:solidFill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 bwMode="auto">
      <a:prstGeom prst="rect">
        <a:avLst/>
      </a:prstGeom>
      <a:solidFill>
        <a:schemeClr val="phClr"/>
      </a:solidFill>
    </cs:spPr>
  </cs:dataPointMarker>
  <cs:dataPointMarkerLayout/>
  <cs:dataPointWirefram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>
        <a:solidFill>
          <a:schemeClr val="tx1">
            <a:lumMod val="15000"/>
            <a:lumOff val="85000"/>
          </a:schemeClr>
        </a:solidFill>
      </a:ln>
    </cs:spPr>
    <cs:defRPr sz="1200"/>
  </cs:dataTable>
  <cs:down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seriesAxis>
  <cs:seriesLine>
    <cs:lnRef idx="0"/>
    <cs:fillRef idx="0"/>
    <cs:effectRef idx="0"/>
    <cs:fontRef idx="minor">
      <a:schemeClr val="dk1"/>
    </cs:fontRef>
    <cs:spPr bwMode="auto">
      <a:prstGeom prst="rect">
        <a:avLst/>
      </a:prstGeom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cap="none" spc="0"/>
  </cs:title>
  <cs:trendline>
    <cs:lnRef idx="0">
      <cs:styleClr val="auto"/>
    </cs:lnRef>
    <cs:fillRef idx="0"/>
    <cs:effectRef idx="0"/>
    <cs:fontRef idx="minor">
      <a:schemeClr val="dk1"/>
    </cs:fontRef>
    <cs:spPr bwMode="auto">
      <a:prstGeom prst="rect">
        <a:avLst/>
      </a:prstGeom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dk1"/>
    </cs:fontRef>
    <cs:spPr bwMode="auto">
      <a:prstGeom prst="rect">
        <a:avLst/>
      </a:prstGeom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0.60201</cdr:x>
      <cdr:y>0.27785</cdr:y>
    </cdr:from>
    <cdr:to>
      <cdr:x>0.94014</cdr:x>
      <cdr:y>0.80641</cdr:y>
    </cdr:to>
    <cdr:sp macro="" textlink="">
      <cdr:nvSpPr>
        <cdr:cNvPr id="2" name="TextBox 10"/>
        <cdr:cNvSpPr txBox="1"/>
      </cdr:nvSpPr>
      <cdr:spPr bwMode="auto">
        <a:xfrm xmlns:a="http://schemas.openxmlformats.org/drawingml/2006/main">
          <a:off x="6737662" y="1116347"/>
          <a:ext cx="3784331" cy="212365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>
            <a:defRPr sz="18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defRPr/>
          </a:pPr>
          <a:r>
            <a:rPr lang="ru-RU" sz="1200">
              <a:latin typeface="Onest Regular"/>
            </a:rPr>
            <a:t>Основной логотип университета состоит </a:t>
          </a:r>
          <a:br>
            <a:rPr lang="en-US" sz="1200">
              <a:latin typeface="Onest Regular"/>
            </a:rPr>
          </a:br>
          <a:r>
            <a:rPr lang="ru-RU" sz="1200">
              <a:latin typeface="Onest Regular"/>
            </a:rPr>
            <a:t>из знака и надписи. Знак — стилизованное изображение греческой буквы (Пи), заключенное в скругленное зеленое поле. </a:t>
          </a:r>
          <a:endParaRPr lang="en-US" sz="1200">
            <a:latin typeface="Onest Regular"/>
          </a:endParaRPr>
        </a:p>
        <a:p xmlns:a="http://schemas.openxmlformats.org/drawingml/2006/main">
          <a:pPr>
            <a:defRPr/>
          </a:pPr>
          <a:endParaRPr lang="en-US" sz="1200">
            <a:latin typeface="Onest Regular"/>
          </a:endParaRPr>
        </a:p>
        <a:p xmlns:a="http://schemas.openxmlformats.org/drawingml/2006/main">
          <a:pPr>
            <a:defRPr/>
          </a:pPr>
          <a:r>
            <a:rPr lang="ru-RU" sz="1200">
              <a:latin typeface="Onest Regular"/>
            </a:rPr>
            <a:t>Название и дополнительная надпись располагаются рядом со знаком. </a:t>
          </a:r>
          <a:br>
            <a:rPr lang="en-US" sz="1200">
              <a:latin typeface="Onest Regular"/>
            </a:rPr>
          </a:br>
          <a:r>
            <a:rPr lang="ru-RU" sz="1200">
              <a:latin typeface="Onest Regular"/>
            </a:rPr>
            <a:t>Текстовую часть логотипа недопустимо набирать другим шрифтом, искривлять, масштабировать и перемещать внутри фирменного блока.</a:t>
          </a:r>
          <a:endParaRPr lang="en-US" sz="1200">
            <a:latin typeface="Onest Regular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Научно-технологический потенциал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01262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7112778" y="366045"/>
            <a:ext cx="3888597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7112777" y="6207647"/>
            <a:ext cx="3888597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1754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EA778C-FC86-4B16-F1EE-CD4DCAD58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ент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103151" y="6207648"/>
            <a:ext cx="2743200" cy="365125"/>
          </a:xfrm>
        </p:spPr>
        <p:txBody>
          <a:bodyPr anchor="ctr"/>
          <a:lstStyle>
            <a:lvl1pPr>
              <a:defRPr sz="1600">
                <a:solidFill>
                  <a:schemeClr val="bg1">
                    <a:lumMod val="50000"/>
                  </a:schemeClr>
                </a:solidFill>
                <a:latin typeface="Onest Regular"/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08088" y="366045"/>
            <a:ext cx="9407382" cy="1294625"/>
          </a:xfr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400"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слайда</a:t>
            </a:r>
            <a:endParaRPr lang="en-US"/>
          </a:p>
        </p:txBody>
      </p:sp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08088" y="6207647"/>
            <a:ext cx="5597382" cy="36512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ru-RU"/>
              <a:t>Тема слайда</a:t>
            </a:r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1208576" y="488301"/>
            <a:ext cx="554754" cy="4704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A5FDD-DE0A-B094-E452-1DBFF2D0D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/>
          <a:stretch>
            <a:fillRect/>
          </a:stretch>
        </p:blipFill>
        <p:spPr>
          <a:xfrm>
            <a:off x="438151" y="443508"/>
            <a:ext cx="7486650" cy="42808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0867AF-CAF3-7B55-C0A5-FCC5DE988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8BB583-3305-A42C-7EBF-BF6F37C3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9B1087-3926-DD22-5F81-568B7043A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2430" r="1" b="13205"/>
          <a:stretch>
            <a:fillRect/>
          </a:stretch>
        </p:blipFill>
        <p:spPr>
          <a:xfrm>
            <a:off x="412749" y="420180"/>
            <a:ext cx="7521576" cy="423754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1212497" y="443914"/>
            <a:ext cx="550832" cy="4671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12A0A5-AF0C-D694-5C74-F6F633D07F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728221"/>
            <a:ext cx="12192000" cy="1297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CA289-490B-68EC-DE4D-D5C78C11FA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3"/>
          <a:stretch>
            <a:fillRect/>
          </a:stretch>
        </p:blipFill>
        <p:spPr>
          <a:xfrm>
            <a:off x="447674" y="434147"/>
            <a:ext cx="7458076" cy="4261678"/>
          </a:xfrm>
          <a:prstGeom prst="rect">
            <a:avLst/>
          </a:prstGeom>
        </p:spPr>
      </p:pic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Новый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6239D-47D0-2DFB-9AE9-108EB901E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B7C6C-9809-7B63-9F54-75394F4B9E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72753" y="1394435"/>
            <a:ext cx="12046494" cy="54635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F3E3FF-84E9-4DDD-5563-ABDCB1745BA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1085851" y="1085853"/>
            <a:ext cx="2419352" cy="247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4D142-42AB-1F6D-E22D-429B1DE30D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-55530" y="300038"/>
            <a:ext cx="847725" cy="247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3F2912-3A4C-BDE1-7A6F-DCF9EAF8F98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2577830" y="6610988"/>
            <a:ext cx="9614170" cy="247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EDF381-8388-480E-666D-9E0AC2346A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0800000">
            <a:off x="8394969" y="6365546"/>
            <a:ext cx="3797030" cy="247012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700775" y="1122363"/>
            <a:ext cx="9967225" cy="1278072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defRPr/>
            </a:pPr>
            <a:r>
              <a:rPr lang="ru-RU"/>
              <a:t>Заголовок нового раздела</a:t>
            </a:r>
            <a:endParaRPr lang="en-US"/>
          </a:p>
        </p:txBody>
      </p:sp>
      <p:sp>
        <p:nvSpPr>
          <p:cNvPr id="15" name="Заголовок 1"/>
          <p:cNvSpPr txBox="1"/>
          <p:nvPr userDrawn="1"/>
        </p:nvSpPr>
        <p:spPr bwMode="auto">
          <a:xfrm>
            <a:off x="700774" y="4931863"/>
            <a:ext cx="9967225" cy="1278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ct val="0"/>
              </a:spcBef>
              <a:buNone/>
              <a:defRPr sz="5400">
                <a:solidFill>
                  <a:schemeClr val="bg1"/>
                </a:solidFill>
                <a:latin typeface="Onest Bold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>
                <a:latin typeface="Onest SemiBold"/>
              </a:rPr>
              <a:t>01</a:t>
            </a:r>
            <a:endParaRPr lang="en-US">
              <a:latin typeface="Onest SemiBold"/>
            </a:endParaRPr>
          </a:p>
        </p:txBody>
      </p:sp>
      <p:sp>
        <p:nvSpPr>
          <p:cNvPr id="16" name="Подзаголовок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1081" y="2687637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nest SemiBold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Подзаголовок раздела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BDE96F-66BD-7BEF-E96E-1B7649265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7"/>
          <a:stretch>
            <a:fillRect/>
          </a:stretch>
        </p:blipFill>
        <p:spPr>
          <a:xfrm>
            <a:off x="0" y="1"/>
            <a:ext cx="8414535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A2F82B-63BA-9218-190C-548C7866F6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951FB-ED2D-6ACA-03E7-F9429CA50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8" t="16020" r="21256"/>
          <a:stretch>
            <a:fillRect/>
          </a:stretch>
        </p:blipFill>
        <p:spPr>
          <a:xfrm>
            <a:off x="0" y="0"/>
            <a:ext cx="8380520" cy="6858000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ctrTitle" hasCustomPrompt="1"/>
          </p:nvPr>
        </p:nvSpPr>
        <p:spPr bwMode="auto">
          <a:xfrm>
            <a:off x="485775" y="1327779"/>
            <a:ext cx="7662863" cy="1398775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Onest SemiBold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БЛАГОДАРЮ </a:t>
            </a:r>
            <a:b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</a:br>
            <a:r>
              <a:rPr lang="ru-RU" sz="5400">
                <a:solidFill>
                  <a:schemeClr val="bg1"/>
                </a:solidFill>
                <a:latin typeface="Onest SemiBold"/>
                <a:ea typeface="Rubik SemiBold"/>
                <a:cs typeface="Arial"/>
              </a:rPr>
              <a:t>ЗА ВНИМАНИЕ!</a:t>
            </a:r>
            <a:endParaRPr lang="en-US" sz="5400" i="0" u="none" strike="noStrike" cap="none">
              <a:solidFill>
                <a:schemeClr val="bg1"/>
              </a:solidFill>
              <a:latin typeface="Onest SemiBold"/>
              <a:ea typeface="Rubik SemiBold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978286" y="443913"/>
            <a:ext cx="785043" cy="6657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E2E59-158A-3734-1BC5-9F296D4E59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102429"/>
            <a:ext cx="6327321" cy="8980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0ABD2-8B31-9301-E8EA-103E0647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инальный слайд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66E16C-CFE5-1980-3E61-34E857B2C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778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0" y="0"/>
            <a:ext cx="336831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Научно-технологический потенциал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НАУЧНО-ТЕХНОЛОГИЧЕСКИЙ ПОТЕНЦИАЛ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B6C55-58EA-40D4-AEDD-ACF6FA1FB47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</p:sldLayoutIdLst>
  <p:transition/>
  <p:hf hdr="0"/>
  <p:txStyles>
    <p:titleStyle>
      <a:lvl1pPr algn="l" defTabSz="914400">
        <a:lnSpc>
          <a:spcPct val="90000"/>
        </a:lnSpc>
        <a:spcBef>
          <a:spcPct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 bwMode="auto">
          <a:xfrm>
            <a:off x="2367263" y="5921495"/>
            <a:ext cx="3728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>
                <a:solidFill>
                  <a:schemeClr val="bg1"/>
                </a:solidFill>
                <a:latin typeface="Onest SemiBold"/>
                <a:cs typeface="Rubik SemiBold"/>
              </a:rPr>
              <a:t>УПРАВЛЕНИЕ ПО СВЯЗЯМ </a:t>
            </a:r>
            <a:br>
              <a:rPr lang="en-US" sz="1600">
                <a:solidFill>
                  <a:schemeClr val="bg1"/>
                </a:solidFill>
                <a:latin typeface="Onest SemiBold"/>
                <a:cs typeface="Rubik SemiBold"/>
              </a:rPr>
            </a:br>
            <a:r>
              <a:rPr lang="ru-RU" sz="1600">
                <a:solidFill>
                  <a:schemeClr val="bg1"/>
                </a:solidFill>
                <a:latin typeface="Onest SemiBold"/>
                <a:cs typeface="Rubik SemiBold"/>
              </a:rPr>
              <a:t>С ОБЩЕСТВЕННОСТЬЮ СПБПУ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34559" t="1" b="9893"/>
          <a:stretch>
            <a:fillRect/>
          </a:stretch>
        </p:blipFill>
        <p:spPr bwMode="auto">
          <a:xfrm>
            <a:off x="0" y="1"/>
            <a:ext cx="4046899" cy="55973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4046018" y="2395247"/>
            <a:ext cx="6850582" cy="3167350"/>
          </a:xfrm>
          <a:prstGeom prst="rect">
            <a:avLst/>
          </a:prstGeom>
          <a:gradFill>
            <a:gsLst>
              <a:gs pos="0">
                <a:srgbClr val="004C22"/>
              </a:gs>
              <a:gs pos="100000">
                <a:srgbClr val="32932D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 rot="5400000">
            <a:off x="9771186" y="1125414"/>
            <a:ext cx="3546228" cy="1295401"/>
          </a:xfrm>
          <a:prstGeom prst="rect">
            <a:avLst/>
          </a:prstGeom>
          <a:gradFill>
            <a:gsLst>
              <a:gs pos="0">
                <a:srgbClr val="FC4921"/>
              </a:gs>
              <a:gs pos="100000">
                <a:srgbClr val="F29262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 rot="10800000">
            <a:off x="0" y="5562597"/>
            <a:ext cx="6203950" cy="1295402"/>
          </a:xfrm>
          <a:prstGeom prst="rect">
            <a:avLst/>
          </a:prstGeom>
          <a:gradFill>
            <a:gsLst>
              <a:gs pos="0">
                <a:srgbClr val="3D2E69"/>
              </a:gs>
              <a:gs pos="100000">
                <a:srgbClr val="774395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031207" y="2474173"/>
            <a:ext cx="685058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Onest Bold"/>
                <a:ea typeface="Rubik SemiBold"/>
                <a:cs typeface="Arial"/>
              </a:rPr>
              <a:t>ТЕМА ВЫПУСКНОЙ</a:t>
            </a:r>
          </a:p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latin typeface="Onest Bold"/>
                <a:cs typeface="Arial"/>
              </a:rPr>
              <a:t>КВАЛИФИКАЦИОННОЙ РАБОТЫ</a:t>
            </a:r>
            <a:endParaRPr sz="2800" dirty="0"/>
          </a:p>
          <a:p>
            <a:pPr>
              <a:defRPr/>
            </a:pPr>
            <a:r>
              <a:rPr lang="ru-RU" sz="4400" dirty="0">
                <a:solidFill>
                  <a:schemeClr val="bg1"/>
                </a:solidFill>
                <a:latin typeface="Onest Bold"/>
                <a:ea typeface="Rubik SemiBold"/>
                <a:cs typeface="Arial"/>
              </a:rPr>
              <a:t> </a:t>
            </a:r>
            <a:br>
              <a:rPr lang="en-US" sz="4400" dirty="0">
                <a:solidFill>
                  <a:schemeClr val="bg1"/>
                </a:solidFill>
                <a:latin typeface="Onest Bold"/>
                <a:ea typeface="Rubik SemiBold"/>
                <a:cs typeface="Arial"/>
              </a:rPr>
            </a:br>
            <a:endParaRPr dirty="0"/>
          </a:p>
        </p:txBody>
      </p:sp>
      <p:sp>
        <p:nvSpPr>
          <p:cNvPr id="12" name="TextBox 11"/>
          <p:cNvSpPr txBox="1"/>
          <p:nvPr/>
        </p:nvSpPr>
        <p:spPr bwMode="auto">
          <a:xfrm>
            <a:off x="104920" y="5876308"/>
            <a:ext cx="3553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dirty="0">
                <a:solidFill>
                  <a:schemeClr val="bg1"/>
                </a:solidFill>
                <a:latin typeface="Onest SemiBold"/>
                <a:cs typeface="Rubik SemiBold"/>
              </a:rPr>
              <a:t>Институт промышленного менеджмента, экономики и торговли</a:t>
            </a:r>
            <a:endParaRPr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6308870" y="5656300"/>
            <a:ext cx="4458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dirty="0">
                <a:solidFill>
                  <a:srgbClr val="774395"/>
                </a:solidFill>
                <a:latin typeface="Onest Regular"/>
                <a:cs typeface="Rubik SemiBold"/>
              </a:rPr>
              <a:t>ФИО Руководителя</a:t>
            </a:r>
            <a:endParaRPr dirty="0">
              <a:solidFill>
                <a:srgbClr val="77439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8863342" y="1933210"/>
            <a:ext cx="1768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>
                <a:solidFill>
                  <a:srgbClr val="369F31"/>
                </a:solidFill>
                <a:latin typeface="Onest SemiBold"/>
                <a:ea typeface="Rubik SemiBold"/>
                <a:cs typeface="Arial"/>
              </a:rPr>
              <a:t>2025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500978" y="443915"/>
            <a:ext cx="669897" cy="5681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6308869" y="6153307"/>
            <a:ext cx="4458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dirty="0">
                <a:solidFill>
                  <a:srgbClr val="774395"/>
                </a:solidFill>
                <a:latin typeface="Onest Regular"/>
                <a:cs typeface="Rubik SemiBold"/>
              </a:rPr>
              <a:t>ФИО Студента, № группы</a:t>
            </a:r>
            <a:endParaRPr dirty="0">
              <a:solidFill>
                <a:srgbClr val="77439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16952" y="194213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Пример оформления слайда</a:t>
            </a:r>
            <a:endParaRPr lang="ru-RU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263525" y="4082573"/>
            <a:ext cx="11306174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ru-RU" sz="7800" i="0" u="none" strike="noStrike" cap="none" dirty="0">
                <a:solidFill>
                  <a:srgbClr val="32932D"/>
                </a:solidFill>
                <a:latin typeface="Onest ExtraBold"/>
                <a:ea typeface="Rubik SemiBold"/>
                <a:cs typeface="Arial"/>
              </a:rPr>
              <a:t>   </a:t>
            </a:r>
            <a:r>
              <a:rPr lang="ru-RU" sz="7800" dirty="0">
                <a:solidFill>
                  <a:srgbClr val="002060"/>
                </a:solidFill>
                <a:latin typeface="Onest ExtraBold"/>
                <a:ea typeface="Rubik SemiBold"/>
                <a:cs typeface="Arial"/>
              </a:rPr>
              <a:t>ЦЕЛЬ</a:t>
            </a:r>
            <a:endParaRPr lang="en-US" sz="7800" i="0" u="none" strike="noStrike" cap="none" dirty="0">
              <a:solidFill>
                <a:srgbClr val="002060"/>
              </a:solidFill>
              <a:latin typeface="Onest ExtraBold"/>
              <a:ea typeface="Rubik SemiBold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962615" y="4594586"/>
            <a:ext cx="9607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dirty="0">
                <a:latin typeface="Onest ExtraBold"/>
                <a:ea typeface="Rubik SemiBold"/>
                <a:cs typeface="Arial"/>
              </a:rPr>
              <a:t>ОПИСАНИЕ ЦЕЛИ ВЫПУСКНОЙ КВАЛИФИКАЦИОННОЙ РАБОТЫ</a:t>
            </a:r>
            <a:endParaRPr lang="en-US" sz="2800" i="0" u="none" strike="noStrike" cap="none" dirty="0">
              <a:latin typeface="Onest ExtraBold"/>
              <a:ea typeface="Rubik SemiBold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8032328" y="2124015"/>
            <a:ext cx="38478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Задачи ВКР</a:t>
            </a:r>
            <a:r>
              <a:rPr lang="ru-RU" sz="1600" i="0" u="none" strike="noStrike" cap="none" dirty="0">
                <a:solidFill>
                  <a:srgbClr val="002060"/>
                </a:solidFill>
                <a:latin typeface="Onest SemiBold"/>
                <a:ea typeface="Rubik SemiBold"/>
                <a:cs typeface="Rubik SemiBold"/>
              </a:rPr>
              <a:t>: 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  <a:cs typeface="Rubik SemiBold"/>
              </a:rPr>
              <a:t>Определить…;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Проанализировать…;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Выявить….;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Разработать…;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Построить….;</a:t>
            </a:r>
          </a:p>
          <a:p>
            <a:pPr marL="342900" marR="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+mj-lt"/>
              <a:buAutoNum type="arabicPeriod"/>
              <a:defRPr/>
            </a:pPr>
            <a:r>
              <a:rPr lang="ru-RU" sz="1400" dirty="0">
                <a:latin typeface="Onest Regular"/>
              </a:rPr>
              <a:t>И пр.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3</a:t>
            </a:fld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>
          <a:xfrm>
            <a:off x="408088" y="633647"/>
            <a:ext cx="9417542" cy="12946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Текст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8001310" y="2312515"/>
            <a:ext cx="3520440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dirty="0">
                <a:latin typeface="Onest SemiBold"/>
              </a:rPr>
              <a:t>Текстовое</a:t>
            </a:r>
          </a:p>
          <a:p>
            <a:pPr>
              <a:lnSpc>
                <a:spcPct val="90000"/>
              </a:lnSpc>
              <a:defRPr/>
            </a:pPr>
            <a:r>
              <a:rPr lang="ru-RU" sz="1600" dirty="0">
                <a:solidFill>
                  <a:srgbClr val="002060"/>
                </a:solidFill>
                <a:latin typeface="Onest SemiBold"/>
              </a:rPr>
              <a:t>пояснение: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001310" y="2990756"/>
            <a:ext cx="36943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текст;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текст;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текст;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текст; </a:t>
            </a:r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  <a:buFont typeface="Wingdings"/>
              <a:buChar char="§"/>
              <a:defRPr/>
            </a:pPr>
            <a:r>
              <a:rPr lang="ru-RU" sz="1200" dirty="0"/>
              <a:t>Текст.</a:t>
            </a:r>
          </a:p>
        </p:txBody>
      </p:sp>
      <p:sp>
        <p:nvSpPr>
          <p:cNvPr id="11" name="Нижний колонтитул 3">
            <a:extLst>
              <a:ext uri="{FF2B5EF4-FFF2-40B4-BE49-F238E27FC236}">
                <a16:creationId xmlns:a16="http://schemas.microsoft.com/office/drawing/2014/main" id="{50922EFC-A6BE-BDE5-4F74-CDA3299C535C}"/>
              </a:ext>
            </a:extLst>
          </p:cNvPr>
          <p:cNvSpPr txBox="1">
            <a:spLocks/>
          </p:cNvSpPr>
          <p:nvPr/>
        </p:nvSpPr>
        <p:spPr bwMode="auto">
          <a:xfrm>
            <a:off x="7391627" y="6273199"/>
            <a:ext cx="3663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900" dirty="0"/>
              <a:t>Название раздела\\вопроса\\рисунка\\таблицы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rcRect l="7483" t="16181" r="915"/>
          <a:stretch/>
        </p:blipFill>
        <p:spPr bwMode="auto">
          <a:xfrm>
            <a:off x="2217705" y="1248725"/>
            <a:ext cx="3562818" cy="49320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4</a:t>
            </a:fld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 bwMode="auto">
          <a:xfrm>
            <a:off x="408088" y="366045"/>
            <a:ext cx="7635973" cy="1294625"/>
          </a:xfrm>
        </p:spPr>
        <p:txBody>
          <a:bodyPr/>
          <a:lstStyle/>
          <a:p>
            <a:pPr>
              <a:defRPr/>
            </a:pPr>
            <a:r>
              <a:rPr lang="ru-RU" dirty="0"/>
              <a:t>Текст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Название раздела\\вопроса\\рисунка\\таблицы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376436" y="4119786"/>
            <a:ext cx="3670889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Исследование свойств микропластика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379942" y="4566003"/>
            <a:ext cx="3663421" cy="109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Onest Regular"/>
                <a:ea typeface="Times New Roman"/>
                <a:cs typeface="Times New Roman"/>
              </a:rPr>
              <a:t>Основной логотип университета состоит </a:t>
            </a:r>
            <a:br>
              <a:rPr lang="ru-RU" sz="1200">
                <a:latin typeface="Onest Regular"/>
                <a:ea typeface="Times New Roman"/>
                <a:cs typeface="Times New Roman"/>
              </a:rPr>
            </a:br>
            <a:r>
              <a:rPr lang="ru-RU" sz="1200">
                <a:latin typeface="Onest Regular"/>
                <a:ea typeface="Times New Roman"/>
                <a:cs typeface="Times New Roman"/>
              </a:rPr>
              <a:t>из знака и надписи. Знак — стилизованное изображение греческой буквы (Пи), заключенное в скругленное зеленое поле. </a:t>
            </a:r>
            <a:r>
              <a:rPr lang="ru-RU" sz="1200">
                <a:latin typeface="Onest Regular"/>
              </a:rPr>
              <a:t>Название и дополнительная надпись располагаются рядом со знаком. </a:t>
            </a:r>
            <a:endParaRPr lang="ru-RU" sz="1200">
              <a:latin typeface="Onest Regular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227711" y="4119786"/>
            <a:ext cx="3710824" cy="4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Исследование свойств микропластика</a:t>
            </a:r>
            <a:br>
              <a:rPr lang="ru-RU" sz="1200">
                <a:latin typeface="+mj-lt"/>
              </a:rPr>
            </a:br>
            <a:r>
              <a:rPr lang="ru-RU" sz="1200">
                <a:latin typeface="+mj-lt"/>
              </a:rPr>
              <a:t>и поиск закономерностей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4229463" y="4566003"/>
            <a:ext cx="3703275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 dirty="0">
                <a:latin typeface="Onest Regular"/>
                <a:ea typeface="Times New Roman"/>
                <a:cs typeface="Times New Roman"/>
              </a:rPr>
              <a:t>Название и дополнительная надпись располагаются рядом со знаком. Текстовую часть логотипа недопустимо набирать другим шрифтом, искривлять, масштабировать </a:t>
            </a:r>
            <a:br>
              <a:rPr lang="ru-RU" sz="1200" dirty="0">
                <a:latin typeface="Onest Regular"/>
                <a:ea typeface="Times New Roman"/>
                <a:cs typeface="Times New Roman"/>
              </a:rPr>
            </a:br>
            <a:r>
              <a:rPr lang="ru-RU" sz="1200" dirty="0">
                <a:latin typeface="Onest Regular"/>
                <a:ea typeface="Times New Roman"/>
                <a:cs typeface="Times New Roman"/>
              </a:rPr>
              <a:t>и перемещать внутри фирменного блока.</a:t>
            </a:r>
            <a:endParaRPr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endParaRPr lang="ru-RU" sz="1200" dirty="0">
              <a:latin typeface="Onest Regular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8044061" y="4119786"/>
            <a:ext cx="3710824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>
                <a:latin typeface="+mj-lt"/>
              </a:rPr>
              <a:t>Исследование свойств полимеров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8045813" y="4566003"/>
            <a:ext cx="3703275" cy="1169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r>
              <a:rPr lang="ru-RU" sz="1200" dirty="0">
                <a:latin typeface="Onest Regular"/>
                <a:ea typeface="Times New Roman"/>
                <a:cs typeface="Times New Roman"/>
              </a:rPr>
              <a:t>Название и дополнительная надпись располагаются рядом со знаком. Текстовую часть логотипа недопустимо набирать другим шрифтом, искривлять, масштабировать </a:t>
            </a:r>
            <a:br>
              <a:rPr lang="ru-RU" sz="1200" dirty="0">
                <a:latin typeface="Onest Regular"/>
                <a:ea typeface="Times New Roman"/>
                <a:cs typeface="Times New Roman"/>
              </a:rPr>
            </a:br>
            <a:r>
              <a:rPr lang="ru-RU" sz="1200" dirty="0">
                <a:latin typeface="Onest Regular"/>
                <a:ea typeface="Times New Roman"/>
                <a:cs typeface="Times New Roman"/>
              </a:rPr>
              <a:t>и перемещать внутри фирменного блока.</a:t>
            </a:r>
            <a:endParaRPr dirty="0"/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defRPr/>
            </a:pPr>
            <a:endParaRPr lang="ru-RU" sz="1200" dirty="0">
              <a:latin typeface="Onest Regular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826" r="3707"/>
          <a:stretch/>
        </p:blipFill>
        <p:spPr bwMode="auto">
          <a:xfrm>
            <a:off x="442913" y="1402234"/>
            <a:ext cx="3600450" cy="26312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30" r="2864"/>
          <a:stretch/>
        </p:blipFill>
        <p:spPr bwMode="auto">
          <a:xfrm>
            <a:off x="4295774" y="1402235"/>
            <a:ext cx="3636963" cy="2631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/>
        </p:blipFill>
        <p:spPr bwMode="auto">
          <a:xfrm>
            <a:off x="8154911" y="1401775"/>
            <a:ext cx="3594177" cy="263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4895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D5A90D09-6F2B-5394-7FB3-68DC5F03DED8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C0DEBD-E56B-2FFB-FB9C-0D41C3B4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5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96D83E9-E5B1-B583-BA20-1884C7B23A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53397" y="723282"/>
            <a:ext cx="10097536" cy="12946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>
                <a:solidFill>
                  <a:srgbClr val="002060"/>
                </a:solidFill>
              </a:rPr>
              <a:t>Название: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02987D-EE66-49CE-5E6A-A3BFA6BBC1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ru-RU" sz="900" dirty="0"/>
              <a:t>Название раздела\\вопроса\\рисунка\\таблицы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2492D-7E34-CF92-DF87-C43632B58399}"/>
              </a:ext>
            </a:extLst>
          </p:cNvPr>
          <p:cNvSpPr txBox="1"/>
          <p:nvPr/>
        </p:nvSpPr>
        <p:spPr bwMode="auto">
          <a:xfrm>
            <a:off x="653397" y="2201511"/>
            <a:ext cx="11102424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500" b="1" dirty="0">
                <a:solidFill>
                  <a:srgbClr val="002060"/>
                </a:solidFill>
                <a:latin typeface="Onest Regular"/>
              </a:rPr>
              <a:t>1. </a:t>
            </a:r>
            <a:r>
              <a:rPr lang="ru-RU" sz="2500" dirty="0">
                <a:latin typeface="Onest Regular"/>
              </a:rPr>
              <a:t>Текст.</a:t>
            </a:r>
          </a:p>
          <a:p>
            <a:pPr>
              <a:defRPr/>
            </a:pPr>
            <a:endParaRPr lang="ru-RU" sz="2500" dirty="0">
              <a:latin typeface="Onest Regular"/>
            </a:endParaRPr>
          </a:p>
          <a:p>
            <a:pPr>
              <a:defRPr/>
            </a:pPr>
            <a:r>
              <a:rPr lang="ru-RU" sz="2500" b="1" dirty="0">
                <a:solidFill>
                  <a:srgbClr val="002060"/>
                </a:solidFill>
                <a:latin typeface="Onest Regular"/>
              </a:rPr>
              <a:t>2. </a:t>
            </a:r>
            <a:r>
              <a:rPr lang="ru-RU" sz="2500" dirty="0">
                <a:latin typeface="Onest Regular"/>
              </a:rPr>
              <a:t>Текст.</a:t>
            </a:r>
          </a:p>
        </p:txBody>
      </p:sp>
    </p:spTree>
    <p:extLst>
      <p:ext uri="{BB962C8B-B14F-4D97-AF65-F5344CB8AC3E}">
        <p14:creationId xmlns:p14="http://schemas.microsoft.com/office/powerpoint/2010/main" val="43329265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77269888-61FB-0290-7386-992474D0AD9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58EE604-CAF9-31DF-D342-40B73F15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6</a:t>
            </a:fld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03B7ACF-FEEF-9C0D-9403-B762C2E013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3902" y="662831"/>
            <a:ext cx="10097536" cy="58589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 dirty="0">
                <a:solidFill>
                  <a:srgbClr val="002060"/>
                </a:solidFill>
              </a:rPr>
              <a:t>Текст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822B9-174B-A60E-C811-AEAA81AAC26C}"/>
              </a:ext>
            </a:extLst>
          </p:cNvPr>
          <p:cNvSpPr txBox="1"/>
          <p:nvPr/>
        </p:nvSpPr>
        <p:spPr bwMode="auto">
          <a:xfrm>
            <a:off x="7833001" y="2602804"/>
            <a:ext cx="357791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atin typeface="Onest Regular"/>
              </a:rPr>
              <a:t>Текстовая пояснительная информация</a:t>
            </a:r>
          </a:p>
          <a:p>
            <a:pPr>
              <a:defRPr/>
            </a:pPr>
            <a:endParaRPr lang="ru-RU" sz="2500" dirty="0">
              <a:latin typeface="Onest Regular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025D55-C93C-2442-09CE-AF5DAF5F61A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7391627" y="6273199"/>
            <a:ext cx="3663950" cy="365125"/>
          </a:xfrm>
        </p:spPr>
        <p:txBody>
          <a:bodyPr/>
          <a:lstStyle/>
          <a:p>
            <a:pPr algn="l">
              <a:defRPr/>
            </a:pPr>
            <a:r>
              <a:rPr lang="ru-RU" sz="900" dirty="0"/>
              <a:t>Название раздела\\вопроса\\рисунка\\таблицы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rcRect l="6148" t="3635" r="18912" b="1221"/>
          <a:stretch/>
        </p:blipFill>
        <p:spPr bwMode="auto">
          <a:xfrm>
            <a:off x="1443195" y="1453849"/>
            <a:ext cx="5140391" cy="473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023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7</a:t>
            </a:fld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408088" y="366045"/>
            <a:ext cx="7692522" cy="1294625"/>
          </a:xfrm>
        </p:spPr>
        <p:txBody>
          <a:bodyPr/>
          <a:lstStyle/>
          <a:p>
            <a:pPr>
              <a:defRPr/>
            </a:pPr>
            <a:r>
              <a:rPr lang="ru-RU" dirty="0"/>
              <a:t>Основные результаты лабораторных исследований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 dirty="0"/>
              <a:t>Название раздела\\вопроса\\рисунка\\таблицы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32706" y="1420097"/>
          <a:ext cx="11191943" cy="4017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89812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3AB6C55-58EA-40D4-AEDD-ACF6FA1FB47F}" type="slidenum">
              <a:rPr lang="en-US"/>
              <a:t>8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Научная инфраструктура СПбПУ</a:t>
            </a:r>
            <a:endParaRPr lang="en-US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Научная инфраструктура СПбПУ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4597275" y="1006974"/>
            <a:ext cx="5663293" cy="76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dirty="0">
                <a:latin typeface="Onest SemiBold"/>
              </a:rPr>
              <a:t>Лидирующие места </a:t>
            </a:r>
            <a:br>
              <a:rPr lang="ru-RU" sz="1600" dirty="0">
                <a:latin typeface="Onest SemiBold"/>
              </a:rPr>
            </a:br>
            <a:r>
              <a:rPr lang="ru-RU" sz="1600" dirty="0">
                <a:latin typeface="Onest SemiBold"/>
              </a:rPr>
              <a:t>на российском и мировом рынках </a:t>
            </a:r>
            <a:br>
              <a:rPr lang="ru-RU" sz="1600" dirty="0">
                <a:latin typeface="Onest SemiBold"/>
              </a:rPr>
            </a:br>
            <a:r>
              <a:rPr lang="ru-RU" sz="1600" dirty="0">
                <a:solidFill>
                  <a:srgbClr val="3AAA35"/>
                </a:solidFill>
                <a:latin typeface="Onest SemiBold"/>
              </a:rPr>
              <a:t>в различных сегментах</a:t>
            </a:r>
            <a:endParaRPr dirty="0">
              <a:solidFill>
                <a:srgbClr val="3AAA35"/>
              </a:solidFill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597275" y="1869224"/>
            <a:ext cx="5665843" cy="220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Технологии 3D-печати и аддитивного производства;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Разработка функциональных и композитных материалов;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 err="1">
                <a:latin typeface="Onest Regular"/>
              </a:rPr>
              <a:t>Энергоэффективность</a:t>
            </a:r>
            <a:r>
              <a:rPr lang="ru-RU" sz="1200" dirty="0">
                <a:latin typeface="Onest Regular"/>
              </a:rPr>
              <a:t> и возобновляемые источники энергии;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Микроэлектроника и </a:t>
            </a:r>
            <a:r>
              <a:rPr lang="ru-RU" sz="1200" dirty="0" err="1">
                <a:latin typeface="Onest Regular"/>
              </a:rPr>
              <a:t>фотоника</a:t>
            </a:r>
            <a:r>
              <a:rPr lang="ru-RU" sz="1200" dirty="0">
                <a:latin typeface="Onest Regular"/>
              </a:rPr>
              <a:t>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Космическое оборудование и системы;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Виртуальные симуляторы и цифровые близнецы;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Высокопроизводительные вычисления и моделирование;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Физика твердого тела и квантовых жидкостей;</a:t>
            </a:r>
            <a:endParaRPr dirty="0"/>
          </a:p>
          <a:p>
            <a:pPr marL="180000" indent="-180000">
              <a:lnSpc>
                <a:spcPct val="90000"/>
              </a:lnSpc>
              <a:spcBef>
                <a:spcPts val="600"/>
              </a:spcBef>
              <a:buClr>
                <a:srgbClr val="3AAA35"/>
              </a:buClr>
              <a:buFont typeface="Wingdings"/>
              <a:buChar char="§"/>
              <a:defRPr/>
            </a:pPr>
            <a:r>
              <a:rPr lang="ru-RU" sz="1200" dirty="0">
                <a:latin typeface="Onest Regular"/>
              </a:rPr>
              <a:t>Искусственный интеллект и обработка больших объемов данных.</a:t>
            </a:r>
            <a:endParaRPr dirty="0"/>
          </a:p>
        </p:txBody>
      </p:sp>
      <p:sp>
        <p:nvSpPr>
          <p:cNvPr id="15" name="TextBox 14"/>
          <p:cNvSpPr txBox="1"/>
          <p:nvPr/>
        </p:nvSpPr>
        <p:spPr bwMode="auto">
          <a:xfrm>
            <a:off x="4688894" y="4621992"/>
            <a:ext cx="166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5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4678967" y="5313923"/>
            <a:ext cx="165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АКАДЕМИКА РАН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6501773" y="4621275"/>
            <a:ext cx="1459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15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6509250" y="5313772"/>
            <a:ext cx="183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КОРРЕСПОНДЕНТОВ РАН</a:t>
            </a:r>
            <a:endParaRPr dirty="0"/>
          </a:p>
          <a:p>
            <a:pPr>
              <a:defRPr/>
            </a:pPr>
            <a:endParaRPr lang="ru-RU" sz="1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8298544" y="4625677"/>
            <a:ext cx="1641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400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8306025" y="5318174"/>
            <a:ext cx="1654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ДОКТОРА НАУК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10095315" y="4625472"/>
            <a:ext cx="179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000">
                <a:solidFill>
                  <a:srgbClr val="3AAA35"/>
                </a:solidFill>
                <a:latin typeface="Onest SemiBold"/>
              </a:rPr>
              <a:t>1500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10095316" y="5317969"/>
            <a:ext cx="1662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  <a:latin typeface="+mj-lt"/>
              </a:rPr>
              <a:t>КАНДИДАТОВ НАУК</a:t>
            </a:r>
            <a:endParaRPr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 bwMode="auto">
          <a:xfrm flipH="1">
            <a:off x="4731309" y="4591347"/>
            <a:ext cx="1567168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cxnSpLocks/>
          </p:cNvCxnSpPr>
          <p:nvPr/>
        </p:nvCxnSpPr>
        <p:spPr bwMode="auto">
          <a:xfrm flipH="1">
            <a:off x="6548205" y="4591347"/>
            <a:ext cx="1574651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cxnSpLocks/>
          </p:cNvCxnSpPr>
          <p:nvPr/>
        </p:nvCxnSpPr>
        <p:spPr bwMode="auto">
          <a:xfrm flipH="1">
            <a:off x="10196963" y="4591347"/>
            <a:ext cx="1534282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cxnSpLocks/>
          </p:cNvCxnSpPr>
          <p:nvPr/>
        </p:nvCxnSpPr>
        <p:spPr bwMode="auto">
          <a:xfrm flipH="1">
            <a:off x="8372584" y="4591347"/>
            <a:ext cx="1574651" cy="0"/>
          </a:xfrm>
          <a:prstGeom prst="line">
            <a:avLst/>
          </a:prstGeom>
          <a:ln w="28575">
            <a:solidFill>
              <a:srgbClr val="3AAA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10">
            <a:extLst>
              <a:ext uri="{FF2B5EF4-FFF2-40B4-BE49-F238E27FC236}">
                <a16:creationId xmlns:a16="http://schemas.microsoft.com/office/drawing/2014/main" id="{8C7E03B5-3EB9-336D-F1C5-628DBE8B8D9E}"/>
              </a:ext>
            </a:extLst>
          </p:cNvPr>
          <p:cNvSpPr/>
          <p:nvPr/>
        </p:nvSpPr>
        <p:spPr bwMode="auto">
          <a:xfrm rot="5400000">
            <a:off x="-56820" y="1566627"/>
            <a:ext cx="5054605" cy="40384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03200" dist="304800" dir="1560000" sx="97000" sy="97000" algn="tl" rotWithShape="0">
              <a:schemeClr val="bg1">
                <a:lumMod val="2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2700">
              <a:spcBef>
                <a:spcPts val="93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C9C03-F4EF-EFAC-A99E-D6BBF869BBFF}"/>
              </a:ext>
            </a:extLst>
          </p:cNvPr>
          <p:cNvSpPr txBox="1"/>
          <p:nvPr/>
        </p:nvSpPr>
        <p:spPr>
          <a:xfrm>
            <a:off x="1252329" y="4317707"/>
            <a:ext cx="3093246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Научно-исследовательских </a:t>
            </a:r>
            <a:br>
              <a:rPr lang="ru-RU" sz="1200" kern="0" dirty="0">
                <a:latin typeface="Onest Regular" pitchFamily="2" charset="0"/>
                <a:cs typeface="Arial"/>
              </a:rPr>
            </a:br>
            <a:r>
              <a:rPr lang="ru-RU" sz="1200" kern="0" dirty="0">
                <a:latin typeface="Onest Regular" pitchFamily="2" charset="0"/>
                <a:cs typeface="Arial"/>
              </a:rPr>
              <a:t>и учебно-научных лабораторий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Научно-исследовательских центров </a:t>
            </a:r>
            <a:br>
              <a:rPr lang="ru-RU" sz="1200" kern="0" dirty="0">
                <a:latin typeface="Onest Regular" pitchFamily="2" charset="0"/>
                <a:cs typeface="Arial"/>
              </a:rPr>
            </a:br>
            <a:r>
              <a:rPr lang="ru-RU" sz="1200" kern="0" dirty="0">
                <a:latin typeface="Onest Regular" pitchFamily="2" charset="0"/>
                <a:cs typeface="Arial"/>
              </a:rPr>
              <a:t>и научно-технологических комплексов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Инжиниринговый </a:t>
            </a:r>
            <a:br>
              <a:rPr lang="ru-RU" sz="1200" kern="0" dirty="0">
                <a:latin typeface="Onest Regular" pitchFamily="2" charset="0"/>
                <a:cs typeface="Arial"/>
              </a:rPr>
            </a:br>
            <a:r>
              <a:rPr lang="ru-RU" sz="1200" kern="0" dirty="0">
                <a:latin typeface="Onest Regular" pitchFamily="2" charset="0"/>
                <a:cs typeface="Arial"/>
              </a:rPr>
              <a:t>и испытательный центры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В том числе </a:t>
            </a:r>
            <a:r>
              <a:rPr lang="ru-RU" sz="1200" kern="0" dirty="0">
                <a:solidFill>
                  <a:srgbClr val="002060"/>
                </a:solidFill>
                <a:latin typeface="Onest Bold" pitchFamily="2" charset="0"/>
                <a:cs typeface="Arial"/>
              </a:rPr>
              <a:t>30</a:t>
            </a:r>
            <a:r>
              <a:rPr lang="ru-RU" sz="1200" kern="0" dirty="0">
                <a:latin typeface="Onest Regular" pitchFamily="2" charset="0"/>
                <a:cs typeface="Arial"/>
              </a:rPr>
              <a:t> – в Передовой инжиниринговой школе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8B6782A-F3C9-D025-4143-EB78CA7089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433" b="22044"/>
          <a:stretch/>
        </p:blipFill>
        <p:spPr>
          <a:xfrm>
            <a:off x="450816" y="1066507"/>
            <a:ext cx="4038944" cy="206353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72E200-873E-298C-D76C-28EF5C05660A}"/>
              </a:ext>
            </a:extLst>
          </p:cNvPr>
          <p:cNvSpPr txBox="1"/>
          <p:nvPr/>
        </p:nvSpPr>
        <p:spPr>
          <a:xfrm>
            <a:off x="1252326" y="3965595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Аспирантов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BD37AE-A4F5-751D-71AE-46871C88FD7D}"/>
              </a:ext>
            </a:extLst>
          </p:cNvPr>
          <p:cNvSpPr txBox="1"/>
          <p:nvPr/>
        </p:nvSpPr>
        <p:spPr>
          <a:xfrm>
            <a:off x="1252327" y="3607709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Диссертационных советов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F6B3FC-0FE1-A8E8-FE06-DA2473EDF417}"/>
              </a:ext>
            </a:extLst>
          </p:cNvPr>
          <p:cNvSpPr txBox="1"/>
          <p:nvPr/>
        </p:nvSpPr>
        <p:spPr>
          <a:xfrm>
            <a:off x="1252328" y="3276561"/>
            <a:ext cx="2853377" cy="261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8840FF"/>
              </a:buClr>
            </a:pPr>
            <a:r>
              <a:rPr lang="ru-RU" sz="1200" kern="0" dirty="0">
                <a:latin typeface="Onest Regular" pitchFamily="2" charset="0"/>
                <a:cs typeface="Arial"/>
              </a:rPr>
              <a:t>Научных работников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4D0DBE-E6AE-9B9E-F959-DFB344020CB1}"/>
              </a:ext>
            </a:extLst>
          </p:cNvPr>
          <p:cNvSpPr txBox="1"/>
          <p:nvPr/>
        </p:nvSpPr>
        <p:spPr>
          <a:xfrm>
            <a:off x="232060" y="3231748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154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25ED5D-C7C7-70C8-6793-6BB150E37F69}"/>
              </a:ext>
            </a:extLst>
          </p:cNvPr>
          <p:cNvSpPr txBox="1"/>
          <p:nvPr/>
        </p:nvSpPr>
        <p:spPr>
          <a:xfrm>
            <a:off x="232060" y="3565214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4CD4D2-E339-0D02-E735-75EAEBEA5A2F}"/>
              </a:ext>
            </a:extLst>
          </p:cNvPr>
          <p:cNvSpPr txBox="1"/>
          <p:nvPr/>
        </p:nvSpPr>
        <p:spPr>
          <a:xfrm>
            <a:off x="232060" y="3927356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154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1E4297-7686-1D31-5162-9E69465FD1D1}"/>
              </a:ext>
            </a:extLst>
          </p:cNvPr>
          <p:cNvSpPr txBox="1"/>
          <p:nvPr/>
        </p:nvSpPr>
        <p:spPr>
          <a:xfrm>
            <a:off x="232060" y="4260822"/>
            <a:ext cx="1088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rgbClr val="002060"/>
                </a:solidFill>
                <a:latin typeface="Onest SemiBold" pitchFamily="2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91281704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p8"/>
          <p:cNvSpPr/>
          <p:nvPr/>
        </p:nvSpPr>
        <p:spPr bwMode="auto">
          <a:xfrm>
            <a:off x="5762815" y="4573013"/>
            <a:ext cx="613092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dirty="0">
                <a:latin typeface="Onest Regular"/>
                <a:ea typeface="Montserrat Medium"/>
                <a:cs typeface="Montserrat Medium"/>
              </a:rPr>
              <a:t>Студент</a:t>
            </a:r>
            <a:br>
              <a:rPr lang="ru-RU" sz="1600" dirty="0">
                <a:latin typeface="Onest Regular"/>
                <a:ea typeface="Montserrat Medium"/>
                <a:cs typeface="Montserrat Medium"/>
              </a:rPr>
            </a:br>
            <a:r>
              <a:rPr lang="ru-RU" b="1" dirty="0">
                <a:solidFill>
                  <a:srgbClr val="FF0000"/>
                </a:solidFill>
                <a:latin typeface="Onest Regular"/>
                <a:ea typeface="Montserrat Medium"/>
                <a:cs typeface="Montserrat Medium"/>
              </a:rPr>
              <a:t>Фамилия И.О.</a:t>
            </a:r>
            <a:endParaRPr lang="ru-RU" b="1" dirty="0">
              <a:solidFill>
                <a:srgbClr val="369F31"/>
              </a:solidFill>
              <a:latin typeface="Onest Regular"/>
              <a:ea typeface="Montserrat Medium"/>
              <a:cs typeface="Montserrat Medium"/>
            </a:endParaRPr>
          </a:p>
        </p:txBody>
      </p:sp>
      <p:sp>
        <p:nvSpPr>
          <p:cNvPr id="5" name="Google Shape;183;p8"/>
          <p:cNvSpPr txBox="1"/>
          <p:nvPr/>
        </p:nvSpPr>
        <p:spPr bwMode="auto">
          <a:xfrm>
            <a:off x="9048750" y="5522951"/>
            <a:ext cx="273526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1600" dirty="0">
                <a:solidFill>
                  <a:srgbClr val="FF0000"/>
                </a:solidFill>
                <a:latin typeface="Onest Regular"/>
                <a:ea typeface="Montserrat Medium"/>
                <a:cs typeface="Montserrat Medium"/>
              </a:rPr>
              <a:t>Адрес </a:t>
            </a:r>
            <a:r>
              <a:rPr lang="ru-RU" sz="1600">
                <a:solidFill>
                  <a:srgbClr val="FF0000"/>
                </a:solidFill>
                <a:latin typeface="Onest Regular"/>
                <a:ea typeface="Montserrat Medium"/>
                <a:cs typeface="Montserrat Medium"/>
              </a:rPr>
              <a:t>эл.почты</a:t>
            </a:r>
            <a:endParaRPr sz="1600" dirty="0">
              <a:solidFill>
                <a:srgbClr val="FF0000"/>
              </a:solidFill>
              <a:latin typeface="Onest Regular"/>
              <a:ea typeface="Montserrat Medium"/>
              <a:cs typeface="Montserrat Medium"/>
            </a:endParaRPr>
          </a:p>
        </p:txBody>
      </p:sp>
      <p:pic>
        <p:nvPicPr>
          <p:cNvPr id="6" name="Google Shape;185;p8"/>
          <p:cNvPicPr/>
          <p:nvPr/>
        </p:nvPicPr>
        <p:blipFill>
          <a:blip r:embed="rId2">
            <a:alphaModFix/>
          </a:blip>
          <a:stretch>
            <a:fillRect/>
          </a:stretch>
        </p:blipFill>
        <p:spPr bwMode="auto">
          <a:xfrm>
            <a:off x="8999206" y="5576289"/>
            <a:ext cx="223772" cy="2237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 bwMode="auto">
          <a:xfrm>
            <a:off x="485775" y="1470654"/>
            <a:ext cx="8696325" cy="171069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/>
              <a:t>БЛАГОДАРЮ</a:t>
            </a:r>
            <a:br>
              <a:rPr lang="ru-RU"/>
            </a:br>
            <a:r>
              <a:rPr lang="ru-RU"/>
              <a:t>ЗА ВНИМАНИЕ!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21040" y="118369"/>
            <a:ext cx="3373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Пример оформления слайда</a:t>
            </a:r>
            <a:endParaRPr lang="ru-RU" dirty="0"/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B050"/>
      </a:accent6>
      <a:hlink>
        <a:srgbClr val="0563C1"/>
      </a:hlink>
      <a:folHlink>
        <a:srgbClr val="954F72"/>
      </a:folHlink>
    </a:clrScheme>
    <a:fontScheme name="Другая 2">
      <a:majorFont>
        <a:latin typeface="Onest SemiBold"/>
        <a:ea typeface="Arial"/>
        <a:cs typeface="Arial"/>
      </a:majorFont>
      <a:minorFont>
        <a:latin typeface="Onest Regular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422</Words>
  <Application>Microsoft Office PowerPoint</Application>
  <PresentationFormat>Широкоэкранный</PresentationFormat>
  <Paragraphs>89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Onest SemiBold</vt:lpstr>
      <vt:lpstr>Onest ExtraBold</vt:lpstr>
      <vt:lpstr>Onest Bold</vt:lpstr>
      <vt:lpstr>Wingdings</vt:lpstr>
      <vt:lpstr>Onest Regular</vt:lpstr>
      <vt:lpstr>Arial</vt:lpstr>
      <vt:lpstr>Тема Office</vt:lpstr>
      <vt:lpstr>Презентация PowerPoint</vt:lpstr>
      <vt:lpstr>Презентация PowerPoint</vt:lpstr>
      <vt:lpstr>Текст</vt:lpstr>
      <vt:lpstr>Текст</vt:lpstr>
      <vt:lpstr>Название:</vt:lpstr>
      <vt:lpstr>Текст</vt:lpstr>
      <vt:lpstr>Основные результаты лабораторных исследований</vt:lpstr>
      <vt:lpstr>Научная инфраструктура СПбПУ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viryms@yandex.ru</dc:creator>
  <cp:lastModifiedBy>User</cp:lastModifiedBy>
  <cp:revision>73</cp:revision>
  <dcterms:created xsi:type="dcterms:W3CDTF">2025-02-13T10:56:18Z</dcterms:created>
  <dcterms:modified xsi:type="dcterms:W3CDTF">2025-05-23T12:37:10Z</dcterms:modified>
</cp:coreProperties>
</file>