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sldIdLst>
    <p:sldId id="256" r:id="rId2"/>
    <p:sldId id="287" r:id="rId3"/>
    <p:sldId id="258" r:id="rId4"/>
    <p:sldId id="282" r:id="rId5"/>
    <p:sldId id="276" r:id="rId6"/>
    <p:sldId id="275" r:id="rId7"/>
    <p:sldId id="283" r:id="rId8"/>
    <p:sldId id="281" r:id="rId9"/>
    <p:sldId id="284" r:id="rId10"/>
    <p:sldId id="285" r:id="rId11"/>
    <p:sldId id="271" r:id="rId12"/>
    <p:sldId id="286" r:id="rId13"/>
  </p:sldIdLst>
  <p:sldSz cx="12192000" cy="6858000"/>
  <p:notesSz cx="12192000" cy="6858000"/>
  <p:embeddedFontLst>
    <p:embeddedFont>
      <p:font typeface="Onest Bold" panose="020B0604020202020204" charset="0"/>
      <p:bold r:id="rId14"/>
    </p:embeddedFont>
    <p:embeddedFont>
      <p:font typeface="Onest ExtraBold" panose="020B0604020202020204" charset="0"/>
      <p:bold r:id="rId15"/>
    </p:embeddedFont>
    <p:embeddedFont>
      <p:font typeface="Onest Regular" panose="020B0604020202020204" charset="0"/>
      <p:regular r:id="rId16"/>
    </p:embeddedFont>
    <p:embeddedFont>
      <p:font typeface="Onest SemiBold" panose="020B0604020202020204" charset="0"/>
      <p:bold r:id="rId17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1323">
          <p15:clr>
            <a:srgbClr val="A4A3A4"/>
          </p15:clr>
        </p15:guide>
        <p15:guide id="3" pos="279">
          <p15:clr>
            <a:srgbClr val="A4A3A4"/>
          </p15:clr>
        </p15:guide>
        <p15:guide id="4" pos="7423">
          <p15:clr>
            <a:srgbClr val="A4A3A4"/>
          </p15:clr>
        </p15:guide>
        <p15:guide id="5" orient="horz" pos="4042">
          <p15:clr>
            <a:srgbClr val="A4A3A4"/>
          </p15:clr>
        </p15:guide>
        <p15:guide id="6" pos="892">
          <p15:clr>
            <a:srgbClr val="A4A3A4"/>
          </p15:clr>
        </p15:guide>
        <p15:guide id="7" pos="733">
          <p15:clr>
            <a:srgbClr val="A4A3A4"/>
          </p15:clr>
        </p15:guide>
        <p15:guide id="8" pos="2547">
          <p15:clr>
            <a:srgbClr val="A4A3A4"/>
          </p15:clr>
        </p15:guide>
        <p15:guide id="9" pos="2094">
          <p15:clr>
            <a:srgbClr val="A4A3A4"/>
          </p15:clr>
        </p15:guide>
        <p15:guide id="10" pos="2706">
          <p15:clr>
            <a:srgbClr val="A4A3A4"/>
          </p15:clr>
        </p15:guide>
        <p15:guide id="11" pos="3160">
          <p15:clr>
            <a:srgbClr val="A4A3A4"/>
          </p15:clr>
        </p15:guide>
        <p15:guide id="12" pos="3318">
          <p15:clr>
            <a:srgbClr val="A4A3A4"/>
          </p15:clr>
        </p15:guide>
        <p15:guide id="13" pos="1504">
          <p15:clr>
            <a:srgbClr val="A4A3A4"/>
          </p15:clr>
        </p15:guide>
        <p15:guide id="14" pos="1935">
          <p15:clr>
            <a:srgbClr val="A4A3A4"/>
          </p15:clr>
        </p15:guide>
        <p15:guide id="15" orient="horz" pos="663">
          <p15:clr>
            <a:srgbClr val="A4A3A4"/>
          </p15:clr>
        </p15:guide>
        <p15:guide id="16" pos="4362">
          <p15:clr>
            <a:srgbClr val="A4A3A4"/>
          </p15:clr>
        </p15:guide>
        <p15:guide id="17" pos="3931">
          <p15:clr>
            <a:srgbClr val="A4A3A4"/>
          </p15:clr>
        </p15:guide>
        <p15:guide id="18" pos="3772">
          <p15:clr>
            <a:srgbClr val="A4A3A4"/>
          </p15:clr>
        </p15:guide>
        <p15:guide id="19" pos="4974">
          <p15:clr>
            <a:srgbClr val="A4A3A4"/>
          </p15:clr>
        </p15:guide>
        <p15:guide id="20" pos="5133">
          <p15:clr>
            <a:srgbClr val="A4A3A4"/>
          </p15:clr>
        </p15:guide>
        <p15:guide id="21" pos="5586">
          <p15:clr>
            <a:srgbClr val="A4A3A4"/>
          </p15:clr>
        </p15:guide>
        <p15:guide id="22" pos="5745">
          <p15:clr>
            <a:srgbClr val="A4A3A4"/>
          </p15:clr>
        </p15:guide>
        <p15:guide id="23" pos="6199">
          <p15:clr>
            <a:srgbClr val="A4A3A4"/>
          </p15:clr>
        </p15:guide>
        <p15:guide id="24" pos="6357">
          <p15:clr>
            <a:srgbClr val="A4A3A4"/>
          </p15:clr>
        </p15:guide>
        <p15:guide id="25" pos="6788">
          <p15:clr>
            <a:srgbClr val="A4A3A4"/>
          </p15:clr>
        </p15:guide>
        <p15:guide id="26" pos="6970">
          <p15:clr>
            <a:srgbClr val="A4A3A4"/>
          </p15:clr>
        </p15:guide>
        <p15:guide id="27" pos="45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A35"/>
    <a:srgbClr val="774395"/>
    <a:srgbClr val="DC4D2B"/>
    <a:srgbClr val="DB4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C083E6E3-FA7D-4D7B-A595-EF9225AFEA82}" styleName="Светлый стиль 1 — акцент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3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3" autoAdjust="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78"/>
        <p:guide pos="1323"/>
        <p:guide pos="279"/>
        <p:guide pos="7423"/>
        <p:guide orient="horz" pos="4042"/>
        <p:guide pos="892"/>
        <p:guide pos="733"/>
        <p:guide pos="2547"/>
        <p:guide pos="2094"/>
        <p:guide pos="2706"/>
        <p:guide pos="3160"/>
        <p:guide pos="3318"/>
        <p:guide pos="1504"/>
        <p:guide pos="1935"/>
        <p:guide orient="horz" pos="663"/>
        <p:guide pos="4362"/>
        <p:guide pos="3931"/>
        <p:guide pos="3772"/>
        <p:guide pos="4974"/>
        <p:guide pos="5133"/>
        <p:guide pos="5586"/>
        <p:guide pos="5745"/>
        <p:guide pos="6199"/>
        <p:guide pos="6357"/>
        <p:guide pos="6788"/>
        <p:guide pos="6970"/>
        <p:guide pos="4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2564532497904"/>
          <c:y val="3.4770220364049434E-2"/>
          <c:w val="0.42201617717316825"/>
          <c:h val="0.874489709060118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 Theme 2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Cat 1</c:v>
                </c:pt>
                <c:pt idx="1">
                  <c:v>Cat 2</c:v>
                </c:pt>
                <c:pt idx="2">
                  <c:v>Cat 3</c:v>
                </c:pt>
                <c:pt idx="3">
                  <c:v>Cat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2-47EB-A27B-1E120F35AA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  Theme 1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Cat 1</c:v>
                </c:pt>
                <c:pt idx="1">
                  <c:v>Cat 2</c:v>
                </c:pt>
                <c:pt idx="2">
                  <c:v>Cat 3</c:v>
                </c:pt>
                <c:pt idx="3">
                  <c:v>Cat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72-47EB-A27B-1E120F35A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58"/>
        <c:axId val="552095392"/>
        <c:axId val="552097744"/>
      </c:barChart>
      <c:catAx>
        <c:axId val="552095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Onest Regular" pitchFamily="2" charset="0"/>
                <a:ea typeface="+mn-ea"/>
                <a:cs typeface="+mn-cs"/>
              </a:defRPr>
            </a:pPr>
            <a:endParaRPr lang="ru-RU"/>
          </a:p>
        </c:txPr>
        <c:crossAx val="552097744"/>
        <c:crosses val="autoZero"/>
        <c:auto val="1"/>
        <c:lblAlgn val="ctr"/>
        <c:lblOffset val="100"/>
        <c:noMultiLvlLbl val="0"/>
      </c:catAx>
      <c:valAx>
        <c:axId val="552097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nest Regular" pitchFamily="2" charset="0"/>
                <a:ea typeface="+mn-ea"/>
                <a:cs typeface="+mn-cs"/>
              </a:defRPr>
            </a:pPr>
            <a:endParaRPr lang="ru-RU"/>
          </a:p>
        </c:txPr>
        <c:crossAx val="55209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869812515462268"/>
          <c:y val="3.4770220364049434E-2"/>
          <c:w val="0.41717875121770248"/>
          <c:h val="0.137386424332085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nest Regular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0.60201</cdr:x>
      <cdr:y>0.27785</cdr:y>
    </cdr:from>
    <cdr:to>
      <cdr:x>0.94014</cdr:x>
      <cdr:y>0.71449</cdr:y>
    </cdr:to>
    <cdr:sp macro="" textlink="">
      <cdr:nvSpPr>
        <cdr:cNvPr id="2" name="TextBox 10">
          <a:extLst xmlns:a="http://schemas.openxmlformats.org/drawingml/2006/main">
            <a:ext uri="{FF2B5EF4-FFF2-40B4-BE49-F238E27FC236}">
              <a16:creationId xmlns:a16="http://schemas.microsoft.com/office/drawing/2014/main" id="{FC30A473-5CC8-5557-BB59-EEB4D2204B53}"/>
            </a:ext>
          </a:extLst>
        </cdr:cNvPr>
        <cdr:cNvSpPr txBox="1"/>
      </cdr:nvSpPr>
      <cdr:spPr>
        <a:xfrm xmlns:a="http://schemas.openxmlformats.org/drawingml/2006/main">
          <a:off x="6737662" y="1116347"/>
          <a:ext cx="3784331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Onest Regular" pitchFamily="2" charset="0"/>
            </a:rPr>
            <a:t>The main logo of the university consists of a sign and an inscription. The sign is a stylized image of the Greek letter (Pi), enclosed in a rounded green field. The name and additional inscription are located next to the sign. </a:t>
          </a:r>
          <a:endParaRPr lang="ru-RU" sz="1200" dirty="0">
            <a:latin typeface="Onest Regular" pitchFamily="2" charset="0"/>
          </a:endParaRPr>
        </a:p>
        <a:p xmlns:a="http://schemas.openxmlformats.org/drawingml/2006/main">
          <a:endParaRPr lang="ru-RU" sz="1200" dirty="0">
            <a:latin typeface="Onest Regular" pitchFamily="2" charset="0"/>
          </a:endParaRPr>
        </a:p>
        <a:p xmlns:a="http://schemas.openxmlformats.org/drawingml/2006/main">
          <a:r>
            <a:rPr lang="en-US" sz="1200" dirty="0">
              <a:latin typeface="Onest Regular" pitchFamily="2" charset="0"/>
            </a:rPr>
            <a:t>The text part of the logo must not be typed in a different font, distorted, scaled or moved within the corporate block.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12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Научно-технологический потенциал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6E16C-CFE5-1980-3E61-34E857B2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7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01262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7112778" y="366045"/>
            <a:ext cx="3888597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7112777" y="6207647"/>
            <a:ext cx="3888597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1754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EA778C-FC86-4B16-F1EE-CD4DCAD58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61E26-10DF-0D30-63F0-835083EFA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0738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65870-F8AB-EEA2-3C9B-84B6BE0CE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23218" y="2814781"/>
            <a:ext cx="1201157" cy="1074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A5FDD-DE0A-B094-E452-1DBFF2D0D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/>
          <a:stretch/>
        </p:blipFill>
        <p:spPr>
          <a:xfrm>
            <a:off x="438151" y="443508"/>
            <a:ext cx="7486650" cy="42808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0867AF-CAF3-7B55-C0A5-FCC5DE988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8BB583-3305-A42C-7EBF-BF6F37C3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B1087-3926-DD22-5F81-568B7043A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2430" r="1" b="13205"/>
          <a:stretch/>
        </p:blipFill>
        <p:spPr>
          <a:xfrm>
            <a:off x="412749" y="420180"/>
            <a:ext cx="7521576" cy="423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2A0A5-AF0C-D694-5C74-F6F633D07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CA289-490B-68EC-DE4D-D5C78C11FA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3"/>
          <a:stretch/>
        </p:blipFill>
        <p:spPr>
          <a:xfrm>
            <a:off x="447674" y="434147"/>
            <a:ext cx="7458076" cy="426167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41A69-B04E-A511-5119-BC02892CF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-335"/>
          <a:stretch/>
        </p:blipFill>
        <p:spPr>
          <a:xfrm>
            <a:off x="-152400" y="-85725"/>
            <a:ext cx="4186000" cy="5705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69B77B-CBD8-43D5-5FF7-9CBFF64A3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85726" y="5554493"/>
            <a:ext cx="6291769" cy="1427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82FF7F-F812-4187-F4B9-0C09E6E146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797787" y="1049970"/>
            <a:ext cx="3615631" cy="1382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3DACD8-9901-63A7-98BE-5CB7CDEF7B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2250" y="2400300"/>
            <a:ext cx="6884452" cy="31622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6E044B-BB7A-33D7-D159-91C697672D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4586364" y="443914"/>
            <a:ext cx="701302" cy="594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овый разд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6239D-47D0-2DFB-9AE9-108EB901E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B7C6C-9809-7B63-9F54-75394F4B9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3E3FF-84E9-4DDD-5563-ABDCB1745B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1085851" y="1085853"/>
            <a:ext cx="2419352" cy="247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4D142-42AB-1F6D-E22D-429B1DE30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-55530" y="300038"/>
            <a:ext cx="847725" cy="247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3F2912-3A4C-BDE1-7A6F-DCF9EAF8F98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2577830" y="6610988"/>
            <a:ext cx="9614170" cy="247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EDF381-8388-480E-666D-9E0AC2346A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8394969" y="6365546"/>
            <a:ext cx="3797030" cy="24701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700775" y="1122363"/>
            <a:ext cx="9967225" cy="1278072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нового раздела</a:t>
            </a:r>
            <a:endParaRPr lang="en-US"/>
          </a:p>
        </p:txBody>
      </p:sp>
      <p:sp>
        <p:nvSpPr>
          <p:cNvPr id="15" name="Заголовок 1"/>
          <p:cNvSpPr txBox="1"/>
          <p:nvPr userDrawn="1"/>
        </p:nvSpPr>
        <p:spPr bwMode="auto">
          <a:xfrm>
            <a:off x="700774" y="4931863"/>
            <a:ext cx="9967225" cy="127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  <a:latin typeface="Onest 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latin typeface="Onest SemiBold"/>
              </a:rPr>
              <a:t>01</a:t>
            </a:r>
            <a:endParaRPr lang="en-US">
              <a:latin typeface="Onest SemiBold"/>
            </a:endParaRP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1081" y="268763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nest 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Подзаголовок раздела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BDE96F-66BD-7BEF-E96E-1B7649265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/>
        </p:blipFill>
        <p:spPr>
          <a:xfrm>
            <a:off x="0" y="1"/>
            <a:ext cx="8414535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A2F82B-63BA-9218-190C-548C7866F6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951FB-ED2D-6ACA-03E7-F9429CA50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t="16020" r="21256"/>
          <a:stretch/>
        </p:blipFill>
        <p:spPr>
          <a:xfrm>
            <a:off x="0" y="0"/>
            <a:ext cx="838052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E2E59-158A-3734-1BC5-9F296D4E5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0ABD2-8B31-9301-E8EA-103E0647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Научно-технологический потенциал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1006384" y="4570553"/>
            <a:ext cx="104905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dirty="0">
                <a:latin typeface="Onest ExtraBold"/>
                <a:ea typeface="Rubik SemiBold"/>
              </a:rPr>
              <a:t>TOPIC OF THE FINAL QUALIFYING WORK</a:t>
            </a:r>
            <a:endParaRPr lang="en-US" sz="4500" i="0" u="none" strike="noStrike" cap="none" dirty="0">
              <a:latin typeface="Onest ExtraBold"/>
              <a:ea typeface="Rubik SemiBold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8032328" y="3309771"/>
            <a:ext cx="384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en-US" sz="1600" i="0" u="none" strike="noStrike" cap="none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Ivanov</a:t>
            </a:r>
            <a:endParaRPr lang="ru-RU" sz="1600" i="0" u="none" strike="noStrike" cap="none" dirty="0">
              <a:solidFill>
                <a:srgbClr val="002060"/>
              </a:solidFill>
              <a:latin typeface="Onest SemiBold"/>
              <a:ea typeface="Rubik SemiBold"/>
              <a:cs typeface="Rubik SemiBold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en-US" sz="1600" dirty="0">
                <a:solidFill>
                  <a:srgbClr val="002060"/>
                </a:solidFill>
                <a:latin typeface="Onest SemiBold"/>
              </a:rPr>
              <a:t>Ivan</a:t>
            </a:r>
            <a:endParaRPr dirty="0">
              <a:solidFill>
                <a:srgbClr val="002060"/>
              </a:solidFill>
            </a:endParaRPr>
          </a:p>
          <a:p>
            <a:pPr lvl="0">
              <a:buClr>
                <a:srgbClr val="000000"/>
              </a:buClr>
              <a:buSzPts val="1600"/>
              <a:defRPr/>
            </a:pPr>
            <a:r>
              <a:rPr lang="en-US" sz="1400" dirty="0"/>
              <a:t>student of group</a:t>
            </a:r>
            <a:r>
              <a:rPr lang="ru-RU" sz="1400" dirty="0"/>
              <a:t> </a:t>
            </a:r>
            <a:r>
              <a:rPr lang="ru-RU" sz="1400" dirty="0">
                <a:latin typeface="Onest Regular"/>
              </a:rPr>
              <a:t>0123456789</a:t>
            </a:r>
            <a:endParaRPr lang="en-US" sz="1400" dirty="0">
              <a:latin typeface="Onest Regular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-423743" y="4076535"/>
            <a:ext cx="6724185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ru-RU" sz="7800" i="0" u="none" strike="noStrike" cap="none" dirty="0">
                <a:solidFill>
                  <a:srgbClr val="8840FF"/>
                </a:solidFill>
                <a:latin typeface="Onest ExtraBold"/>
                <a:ea typeface="Rubik SemiBold"/>
                <a:cs typeface="Arial"/>
              </a:rPr>
              <a:t>   </a:t>
            </a:r>
            <a:r>
              <a:rPr lang="en-US" sz="7800" dirty="0">
                <a:solidFill>
                  <a:srgbClr val="002060"/>
                </a:solidFill>
                <a:latin typeface="Onest ExtraBold"/>
                <a:ea typeface="Rubik SemiBold"/>
              </a:rPr>
              <a:t>TOPIC</a:t>
            </a:r>
            <a:endParaRPr lang="en-US" sz="7800" i="0" u="none" strike="noStrike" cap="none" dirty="0">
              <a:solidFill>
                <a:srgbClr val="002060"/>
              </a:solidFill>
              <a:latin typeface="Onest ExtraBold"/>
              <a:ea typeface="Rubik SemiBold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889668" y="480385"/>
            <a:ext cx="1828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400" i="0" u="none" strike="noStrike" cap="none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2025</a:t>
            </a:r>
            <a:endParaRPr lang="en-US" sz="1400" dirty="0">
              <a:solidFill>
                <a:srgbClr val="002060"/>
              </a:solidFill>
              <a:latin typeface="Onest Semi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C437D2-0008-32C0-0BD9-72C877877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83" t="58818" r="57037" b="32697"/>
          <a:stretch/>
        </p:blipFill>
        <p:spPr>
          <a:xfrm>
            <a:off x="3027045" y="6731000"/>
            <a:ext cx="3068955" cy="127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34F3A7-D688-7872-6C75-118FE7945F92}"/>
              </a:ext>
            </a:extLst>
          </p:cNvPr>
          <p:cNvGrpSpPr/>
          <p:nvPr/>
        </p:nvGrpSpPr>
        <p:grpSpPr>
          <a:xfrm>
            <a:off x="8560089" y="428392"/>
            <a:ext cx="3530353" cy="861774"/>
            <a:chOff x="8497056" y="352642"/>
            <a:chExt cx="3530353" cy="861774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5EC14174-4D04-E499-085F-B78A22029B71}"/>
                </a:ext>
              </a:extLst>
            </p:cNvPr>
            <p:cNvGrpSpPr/>
            <p:nvPr/>
          </p:nvGrpSpPr>
          <p:grpSpPr>
            <a:xfrm>
              <a:off x="9362835" y="352642"/>
              <a:ext cx="2664574" cy="861774"/>
              <a:chOff x="9544749" y="352642"/>
              <a:chExt cx="2726499" cy="861774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717B705F-2311-1E7A-7047-173BB153D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44749" y="469561"/>
                <a:ext cx="1072989" cy="55478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028DFE8-A48D-DC80-CBC6-CE91C242EF2C}"/>
                  </a:ext>
                </a:extLst>
              </p:cNvPr>
              <p:cNvSpPr txBox="1"/>
              <p:nvPr/>
            </p:nvSpPr>
            <p:spPr bwMode="auto">
              <a:xfrm>
                <a:off x="10599355" y="352642"/>
                <a:ext cx="1671893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Graduate School 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of Business Engineering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en-US" sz="1000" b="1" dirty="0">
                  <a:latin typeface="Onest Regular"/>
                </a:endParaRPr>
              </a:p>
            </p:txBody>
          </p:sp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0E46FD1-D305-F719-AF5C-15BD93DC7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497056" y="385455"/>
              <a:ext cx="920737" cy="722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10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Title of section\\question\\figure\\table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Text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4597275" y="1006974"/>
            <a:ext cx="5663293" cy="76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>
                <a:latin typeface="Onest SemiBold"/>
              </a:rPr>
              <a:t>Leading positions in the Russian </a:t>
            </a:r>
            <a:br>
              <a:rPr lang="en-US" sz="1600" dirty="0">
                <a:latin typeface="Onest SemiBold"/>
              </a:rPr>
            </a:br>
            <a:r>
              <a:rPr lang="en-US" sz="1600" dirty="0">
                <a:latin typeface="Onest SemiBold"/>
              </a:rPr>
              <a:t>and world markets </a:t>
            </a:r>
            <a:br>
              <a:rPr lang="en-US" sz="1600" dirty="0">
                <a:latin typeface="Onest SemiBold"/>
              </a:rPr>
            </a:br>
            <a:r>
              <a:rPr lang="en-US" sz="1600" dirty="0">
                <a:solidFill>
                  <a:srgbClr val="002060"/>
                </a:solidFill>
                <a:latin typeface="Onest SemiBold"/>
              </a:rPr>
              <a:t>in various segments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4597275" y="1869224"/>
            <a:ext cx="5665843" cy="2449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3D Printing and Additive Manufacturing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Technologies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Functional and Composite Materials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 Development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Energy Efficiency and Renewable Energy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Microelectronics and Photonics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Space Equipment and Systems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Virtual Simulators and Digital Twins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High-Performance Computing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Onest Regular" pitchFamily="2" charset="0"/>
              </a:rPr>
              <a:t>Big Data Processing</a:t>
            </a:r>
            <a:r>
              <a:rPr lang="ru-RU" sz="1200" dirty="0">
                <a:latin typeface="Onest Regular"/>
              </a:rPr>
              <a:t>.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4688894" y="4621992"/>
            <a:ext cx="166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5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6501773" y="4621275"/>
            <a:ext cx="1459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15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8298544" y="4625677"/>
            <a:ext cx="1641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400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10095315" y="4625472"/>
            <a:ext cx="179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1500</a:t>
            </a:r>
            <a:endParaRPr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 flipH="1">
            <a:off x="4731309" y="4591347"/>
            <a:ext cx="1567168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 flipH="1">
            <a:off x="6548205" y="4591347"/>
            <a:ext cx="1574651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cxnSpLocks/>
          </p:cNvCxnSpPr>
          <p:nvPr/>
        </p:nvCxnSpPr>
        <p:spPr bwMode="auto">
          <a:xfrm flipH="1">
            <a:off x="10196963" y="4591347"/>
            <a:ext cx="1534282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cxnSpLocks/>
          </p:cNvCxnSpPr>
          <p:nvPr/>
        </p:nvCxnSpPr>
        <p:spPr bwMode="auto">
          <a:xfrm flipH="1">
            <a:off x="8372584" y="4591347"/>
            <a:ext cx="1574651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0">
            <a:extLst>
              <a:ext uri="{FF2B5EF4-FFF2-40B4-BE49-F238E27FC236}">
                <a16:creationId xmlns:a16="http://schemas.microsoft.com/office/drawing/2014/main" id="{8C7E03B5-3EB9-336D-F1C5-628DBE8B8D9E}"/>
              </a:ext>
            </a:extLst>
          </p:cNvPr>
          <p:cNvSpPr/>
          <p:nvPr/>
        </p:nvSpPr>
        <p:spPr bwMode="auto">
          <a:xfrm rot="5400000">
            <a:off x="-56820" y="1566627"/>
            <a:ext cx="5054605" cy="4038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03200" dist="304800" dir="1560000" sx="97000" sy="97000" algn="tl" rotWithShape="0">
              <a:schemeClr val="bg1">
                <a:lumMod val="2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2700">
              <a:spcBef>
                <a:spcPts val="93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C9C03-F4EF-EFAC-A99E-D6BBF869BBFF}"/>
              </a:ext>
            </a:extLst>
          </p:cNvPr>
          <p:cNvSpPr txBox="1"/>
          <p:nvPr/>
        </p:nvSpPr>
        <p:spPr>
          <a:xfrm>
            <a:off x="1252329" y="4317707"/>
            <a:ext cx="3093246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Research and educational laboratories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Research centers and scientific and technological complexes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Engineering and testing centers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Including </a:t>
            </a:r>
            <a:r>
              <a:rPr lang="en-US" sz="1200" b="1" dirty="0">
                <a:solidFill>
                  <a:srgbClr val="002060"/>
                </a:solidFill>
                <a:latin typeface="Onest Regular" pitchFamily="2" charset="0"/>
              </a:rPr>
              <a:t>30</a:t>
            </a:r>
            <a:r>
              <a:rPr lang="en-US" sz="1200" dirty="0">
                <a:latin typeface="Onest Regular" pitchFamily="2" charset="0"/>
              </a:rPr>
              <a:t> in the Advanced Engineering School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8B6782A-F3C9-D025-4143-EB78CA708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433" b="22044"/>
          <a:stretch/>
        </p:blipFill>
        <p:spPr>
          <a:xfrm>
            <a:off x="450816" y="1066507"/>
            <a:ext cx="4038944" cy="20635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72E200-873E-298C-D76C-28EF5C05660A}"/>
              </a:ext>
            </a:extLst>
          </p:cNvPr>
          <p:cNvSpPr txBox="1"/>
          <p:nvPr/>
        </p:nvSpPr>
        <p:spPr>
          <a:xfrm>
            <a:off x="1252326" y="3965595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Postgraduate students</a:t>
            </a:r>
            <a:endParaRPr lang="ru-RU" sz="1200" dirty="0">
              <a:latin typeface="Onest Regular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BD37AE-A4F5-751D-71AE-46871C88FD7D}"/>
              </a:ext>
            </a:extLst>
          </p:cNvPr>
          <p:cNvSpPr txBox="1"/>
          <p:nvPr/>
        </p:nvSpPr>
        <p:spPr>
          <a:xfrm>
            <a:off x="1252327" y="3607709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Dissertation councils</a:t>
            </a:r>
            <a:endParaRPr lang="ru-RU" sz="1200" dirty="0">
              <a:latin typeface="Onest Regular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F6B3FC-0FE1-A8E8-FE06-DA2473EDF417}"/>
              </a:ext>
            </a:extLst>
          </p:cNvPr>
          <p:cNvSpPr txBox="1"/>
          <p:nvPr/>
        </p:nvSpPr>
        <p:spPr>
          <a:xfrm>
            <a:off x="1252328" y="3276561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en-US" sz="1200" dirty="0">
                <a:latin typeface="Onest Regular" pitchFamily="2" charset="0"/>
              </a:rPr>
              <a:t>Research workers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4D0DBE-E6AE-9B9E-F959-DFB344020CB1}"/>
              </a:ext>
            </a:extLst>
          </p:cNvPr>
          <p:cNvSpPr txBox="1"/>
          <p:nvPr/>
        </p:nvSpPr>
        <p:spPr>
          <a:xfrm>
            <a:off x="232060" y="3231748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154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25ED5D-C7C7-70C8-6793-6BB150E37F69}"/>
              </a:ext>
            </a:extLst>
          </p:cNvPr>
          <p:cNvSpPr txBox="1"/>
          <p:nvPr/>
        </p:nvSpPr>
        <p:spPr>
          <a:xfrm>
            <a:off x="232060" y="3565214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4CD4D2-E339-0D02-E735-75EAEBEA5A2F}"/>
              </a:ext>
            </a:extLst>
          </p:cNvPr>
          <p:cNvSpPr txBox="1"/>
          <p:nvPr/>
        </p:nvSpPr>
        <p:spPr>
          <a:xfrm>
            <a:off x="232060" y="3927356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154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1E4297-7686-1D31-5162-9E69465FD1D1}"/>
              </a:ext>
            </a:extLst>
          </p:cNvPr>
          <p:cNvSpPr txBox="1"/>
          <p:nvPr/>
        </p:nvSpPr>
        <p:spPr>
          <a:xfrm>
            <a:off x="232060" y="4260822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60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55A2CE3-191D-8C69-3B6B-6855FC2C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79A8D38-48DC-2F4C-B522-71A3A9E03151}"/>
              </a:ext>
            </a:extLst>
          </p:cNvPr>
          <p:cNvSpPr txBox="1"/>
          <p:nvPr/>
        </p:nvSpPr>
        <p:spPr bwMode="auto">
          <a:xfrm>
            <a:off x="4678967" y="5313923"/>
            <a:ext cx="165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ACADEMICIAN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OF THE RAS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30F1B9-4F87-42DD-E46B-3937A3716483}"/>
              </a:ext>
            </a:extLst>
          </p:cNvPr>
          <p:cNvSpPr txBox="1"/>
          <p:nvPr/>
        </p:nvSpPr>
        <p:spPr bwMode="auto">
          <a:xfrm>
            <a:off x="6509250" y="5313772"/>
            <a:ext cx="176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CORRESPONDENTS OF THE RAS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FBB024-8F1B-8535-6D00-9B475E9AC16D}"/>
              </a:ext>
            </a:extLst>
          </p:cNvPr>
          <p:cNvSpPr txBox="1"/>
          <p:nvPr/>
        </p:nvSpPr>
        <p:spPr bwMode="auto">
          <a:xfrm>
            <a:off x="8306025" y="5318174"/>
            <a:ext cx="165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DOCTORS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OF SCIENCE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25CBA9-1C1B-5304-6DC5-E8E1ADF2869A}"/>
              </a:ext>
            </a:extLst>
          </p:cNvPr>
          <p:cNvSpPr txBox="1"/>
          <p:nvPr/>
        </p:nvSpPr>
        <p:spPr bwMode="auto">
          <a:xfrm>
            <a:off x="10095316" y="5317969"/>
            <a:ext cx="166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CANDIDATES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OF SCIENCE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9E59A6-8D07-70DD-74FD-F3BFAC19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 bwMode="auto">
          <a:xfrm>
            <a:off x="485775" y="1327779"/>
            <a:ext cx="7896225" cy="175832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172779-2D8B-95A2-D9D0-B05F486B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50" r="16075"/>
          <a:stretch/>
        </p:blipFill>
        <p:spPr bwMode="auto">
          <a:xfrm>
            <a:off x="0" y="3063798"/>
            <a:ext cx="6907331" cy="155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9EC3-4ACD-5BB9-E85E-2EE76732F43B}"/>
              </a:ext>
            </a:extLst>
          </p:cNvPr>
          <p:cNvSpPr txBox="1"/>
          <p:nvPr/>
        </p:nvSpPr>
        <p:spPr bwMode="auto">
          <a:xfrm>
            <a:off x="8032328" y="5645815"/>
            <a:ext cx="384780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1600"/>
              <a:defRPr/>
            </a:pPr>
            <a:r>
              <a:rPr lang="en-US" dirty="0">
                <a:solidFill>
                  <a:srgbClr val="002060"/>
                </a:solidFill>
                <a:latin typeface="Onest SemiBold"/>
              </a:rPr>
              <a:t>Ivanov Ivan</a:t>
            </a:r>
          </a:p>
          <a:p>
            <a:pPr lvl="0" algn="r">
              <a:buClr>
                <a:srgbClr val="000000"/>
              </a:buClr>
              <a:buSzPts val="1600"/>
              <a:defRPr/>
            </a:pPr>
            <a:r>
              <a:rPr lang="en-US" sz="1600" dirty="0"/>
              <a:t>student of group 0123456789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AC9827-C3B5-5949-B095-298C1D99472C}"/>
              </a:ext>
            </a:extLst>
          </p:cNvPr>
          <p:cNvGrpSpPr/>
          <p:nvPr/>
        </p:nvGrpSpPr>
        <p:grpSpPr>
          <a:xfrm>
            <a:off x="8421055" y="398362"/>
            <a:ext cx="3530353" cy="861774"/>
            <a:chOff x="8497056" y="352642"/>
            <a:chExt cx="3530353" cy="861774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F681FB9-085B-B952-64E8-101F5FF52CFC}"/>
                </a:ext>
              </a:extLst>
            </p:cNvPr>
            <p:cNvGrpSpPr/>
            <p:nvPr/>
          </p:nvGrpSpPr>
          <p:grpSpPr>
            <a:xfrm>
              <a:off x="9362835" y="352642"/>
              <a:ext cx="2664574" cy="861774"/>
              <a:chOff x="9544749" y="352642"/>
              <a:chExt cx="2726499" cy="861774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691C8FAE-BAD4-6080-CAB4-E8453DFA5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44749" y="469561"/>
                <a:ext cx="1072989" cy="55478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9DAD8B-ECD3-0352-871B-9DC936C8FA65}"/>
                  </a:ext>
                </a:extLst>
              </p:cNvPr>
              <p:cNvSpPr txBox="1"/>
              <p:nvPr/>
            </p:nvSpPr>
            <p:spPr bwMode="auto">
              <a:xfrm>
                <a:off x="10599355" y="352642"/>
                <a:ext cx="1671893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Graduate School 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of Business Engineering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en-US" sz="1000" b="1" dirty="0">
                  <a:latin typeface="Onest Regular"/>
                </a:endParaRP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DB921D6-D50A-D35F-FFC6-0DB35361B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497056" y="385455"/>
              <a:ext cx="920737" cy="722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 bwMode="auto">
          <a:xfrm>
            <a:off x="314325" y="1353102"/>
            <a:ext cx="8696325" cy="1710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172779-2D8B-95A2-D9D0-B05F486B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50" r="16075"/>
          <a:stretch/>
        </p:blipFill>
        <p:spPr bwMode="auto">
          <a:xfrm>
            <a:off x="0" y="3089198"/>
            <a:ext cx="6907331" cy="10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F9EC3-4ACD-5BB9-E85E-2EE76732F43B}"/>
              </a:ext>
            </a:extLst>
          </p:cNvPr>
          <p:cNvSpPr txBox="1"/>
          <p:nvPr/>
        </p:nvSpPr>
        <p:spPr bwMode="auto">
          <a:xfrm>
            <a:off x="8032328" y="5645815"/>
            <a:ext cx="3847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ts val="1600"/>
              <a:defRPr/>
            </a:pPr>
            <a:r>
              <a:rPr lang="en-US" sz="1600" dirty="0">
                <a:solidFill>
                  <a:srgbClr val="002060"/>
                </a:solidFill>
                <a:latin typeface="Onest SemiBold"/>
              </a:rPr>
              <a:t>Ivanov Ivan</a:t>
            </a:r>
          </a:p>
          <a:p>
            <a:pPr lvl="0" algn="r">
              <a:buClr>
                <a:srgbClr val="000000"/>
              </a:buClr>
              <a:buSzPts val="1600"/>
              <a:defRPr/>
            </a:pPr>
            <a:r>
              <a:rPr lang="en-US" sz="1400" dirty="0"/>
              <a:t>student of group 0123456789</a:t>
            </a:r>
          </a:p>
          <a:p>
            <a:pPr lvl="0" algn="r">
              <a:buClr>
                <a:srgbClr val="000000"/>
              </a:buClr>
              <a:buSzPts val="1600"/>
              <a:defRPr/>
            </a:pPr>
            <a:endParaRPr lang="ru-RU" sz="14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B9190FD-D428-B99C-D07D-DF1F8109E4C1}"/>
              </a:ext>
            </a:extLst>
          </p:cNvPr>
          <p:cNvGrpSpPr/>
          <p:nvPr/>
        </p:nvGrpSpPr>
        <p:grpSpPr>
          <a:xfrm>
            <a:off x="8497056" y="352642"/>
            <a:ext cx="3530353" cy="861774"/>
            <a:chOff x="8497056" y="352642"/>
            <a:chExt cx="3530353" cy="861774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C25A330-B226-8747-DD09-A934F6BADC09}"/>
                </a:ext>
              </a:extLst>
            </p:cNvPr>
            <p:cNvGrpSpPr/>
            <p:nvPr/>
          </p:nvGrpSpPr>
          <p:grpSpPr>
            <a:xfrm>
              <a:off x="9362835" y="352642"/>
              <a:ext cx="2664574" cy="861774"/>
              <a:chOff x="9544749" y="352642"/>
              <a:chExt cx="2726499" cy="86177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7F13476E-B7E4-8891-22C3-487A912DF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44749" y="469561"/>
                <a:ext cx="1072989" cy="55478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E1BF01-D7F1-4826-00DF-A04B7540B651}"/>
                  </a:ext>
                </a:extLst>
              </p:cNvPr>
              <p:cNvSpPr txBox="1"/>
              <p:nvPr/>
            </p:nvSpPr>
            <p:spPr bwMode="auto">
              <a:xfrm>
                <a:off x="10599355" y="352642"/>
                <a:ext cx="1671893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Graduate School 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of Business Engineering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en-US" sz="1000" b="1" dirty="0">
                  <a:latin typeface="Onest Regular"/>
                </a:endParaRP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A187946-2FEF-F026-376D-7877625E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497056" y="385455"/>
              <a:ext cx="920737" cy="722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33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 bwMode="auto">
          <a:xfrm>
            <a:off x="2367263" y="5921495"/>
            <a:ext cx="3728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>
                <a:solidFill>
                  <a:schemeClr val="bg1"/>
                </a:solidFill>
                <a:latin typeface="Onest SemiBold"/>
                <a:cs typeface="Rubik SemiBold"/>
              </a:rPr>
              <a:t>УПРАВЛЕНИЕ ПО СВЯЗЯМ </a:t>
            </a:r>
            <a:br>
              <a:rPr lang="en-US" sz="1600">
                <a:solidFill>
                  <a:schemeClr val="bg1"/>
                </a:solidFill>
                <a:latin typeface="Onest SemiBold"/>
                <a:cs typeface="Rubik SemiBold"/>
              </a:rPr>
            </a:br>
            <a:r>
              <a:rPr lang="ru-RU" sz="1600">
                <a:solidFill>
                  <a:schemeClr val="bg1"/>
                </a:solidFill>
                <a:latin typeface="Onest SemiBold"/>
                <a:cs typeface="Rubik SemiBold"/>
              </a:rPr>
              <a:t>С ОБЩЕСТВЕННОСТЬЮ СПБПУ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34559" t="1" b="9893"/>
          <a:stretch/>
        </p:blipFill>
        <p:spPr bwMode="auto">
          <a:xfrm>
            <a:off x="0" y="1"/>
            <a:ext cx="4046899" cy="55973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4046018" y="2395247"/>
            <a:ext cx="6850582" cy="3167350"/>
          </a:xfrm>
          <a:prstGeom prst="rect">
            <a:avLst/>
          </a:prstGeom>
          <a:gradFill>
            <a:gsLst>
              <a:gs pos="0">
                <a:srgbClr val="004C22"/>
              </a:gs>
              <a:gs pos="100000">
                <a:srgbClr val="32932D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9771186" y="1125414"/>
            <a:ext cx="3546228" cy="1295401"/>
          </a:xfrm>
          <a:prstGeom prst="rect">
            <a:avLst/>
          </a:prstGeom>
          <a:gradFill>
            <a:gsLst>
              <a:gs pos="0">
                <a:srgbClr val="FC4921"/>
              </a:gs>
              <a:gs pos="100000">
                <a:srgbClr val="F2926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 rot="10800000">
            <a:off x="0" y="5562597"/>
            <a:ext cx="6203950" cy="129540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192859" y="2479263"/>
            <a:ext cx="67037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bg1"/>
                </a:solidFill>
                <a:latin typeface="Onest Bold"/>
                <a:ea typeface="Rubik SemiBold"/>
              </a:rPr>
              <a:t>TOPIC</a:t>
            </a:r>
            <a:r>
              <a:rPr lang="ru-RU" sz="4400" dirty="0">
                <a:solidFill>
                  <a:schemeClr val="bg1"/>
                </a:solidFill>
                <a:latin typeface="Onest Bold"/>
                <a:ea typeface="Rubik SemiBold"/>
                <a:cs typeface="Arial"/>
              </a:rPr>
              <a:t>:</a:t>
            </a:r>
          </a:p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Onest Bold"/>
                <a:cs typeface="Arial"/>
              </a:rPr>
              <a:t>«</a:t>
            </a:r>
            <a:r>
              <a:rPr lang="en-US" sz="4400" dirty="0">
                <a:solidFill>
                  <a:schemeClr val="bg1"/>
                </a:solidFill>
                <a:latin typeface="Onest Bold"/>
              </a:rPr>
              <a:t>TOPIC OF THE FINAL QUALIFYING WORK</a:t>
            </a:r>
            <a:r>
              <a:rPr lang="ru-RU" sz="4400" dirty="0">
                <a:solidFill>
                  <a:schemeClr val="bg1"/>
                </a:solidFill>
                <a:latin typeface="Onest Bold"/>
                <a:cs typeface="Arial"/>
              </a:rPr>
              <a:t>»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1393903" y="5877951"/>
            <a:ext cx="452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600"/>
              <a:defRPr/>
            </a:pPr>
            <a:r>
              <a:rPr lang="en-US" dirty="0">
                <a:solidFill>
                  <a:schemeClr val="bg1"/>
                </a:solidFill>
                <a:latin typeface="Onest SemiBold"/>
                <a:cs typeface="Rubik SemiBold"/>
              </a:rPr>
              <a:t>Institute of Industrial Management, Economics and Trade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6442017" y="5877950"/>
            <a:ext cx="4458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600"/>
              <a:defRPr/>
            </a:pPr>
            <a:r>
              <a:rPr lang="en-US" dirty="0">
                <a:solidFill>
                  <a:srgbClr val="002060"/>
                </a:solidFill>
                <a:cs typeface="Rubik SemiBold"/>
              </a:rPr>
              <a:t>Student of group 0123456789</a:t>
            </a:r>
          </a:p>
          <a:p>
            <a:pPr>
              <a:buClr>
                <a:srgbClr val="000000"/>
              </a:buClr>
              <a:buSzPts val="1600"/>
              <a:defRPr/>
            </a:pPr>
            <a:r>
              <a:rPr lang="en-US" b="1" dirty="0">
                <a:solidFill>
                  <a:srgbClr val="002060"/>
                </a:solidFill>
                <a:latin typeface="Onest SemiBold"/>
                <a:cs typeface="Rubik SemiBold"/>
              </a:rPr>
              <a:t>Ivanov Ivan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863342" y="1933210"/>
            <a:ext cx="1768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dirty="0">
                <a:solidFill>
                  <a:srgbClr val="369F31"/>
                </a:solidFill>
                <a:latin typeface="Onest SemiBold"/>
                <a:ea typeface="Rubik SemiBold"/>
                <a:cs typeface="Arial"/>
              </a:rPr>
              <a:t>2025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00978" y="443915"/>
            <a:ext cx="669897" cy="56814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6A26160-448F-E8E5-00DA-13DB42D87965}"/>
              </a:ext>
            </a:extLst>
          </p:cNvPr>
          <p:cNvGrpSpPr/>
          <p:nvPr/>
        </p:nvGrpSpPr>
        <p:grpSpPr>
          <a:xfrm>
            <a:off x="4231631" y="297098"/>
            <a:ext cx="3530353" cy="861774"/>
            <a:chOff x="8497056" y="352642"/>
            <a:chExt cx="3530353" cy="861774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62315CF9-BB60-1533-3A9B-C2095CA65F18}"/>
                </a:ext>
              </a:extLst>
            </p:cNvPr>
            <p:cNvGrpSpPr/>
            <p:nvPr/>
          </p:nvGrpSpPr>
          <p:grpSpPr>
            <a:xfrm>
              <a:off x="9362835" y="352642"/>
              <a:ext cx="2664574" cy="861774"/>
              <a:chOff x="9544749" y="352642"/>
              <a:chExt cx="2726499" cy="861774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6F1DFF50-EC74-3F2A-F2F2-9E5F79A10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4749" y="469561"/>
                <a:ext cx="1072989" cy="55478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507965-1CEB-B51E-46BA-5D0C46BD44F0}"/>
                  </a:ext>
                </a:extLst>
              </p:cNvPr>
              <p:cNvSpPr txBox="1"/>
              <p:nvPr/>
            </p:nvSpPr>
            <p:spPr bwMode="auto">
              <a:xfrm>
                <a:off x="10599355" y="352642"/>
                <a:ext cx="1671893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Graduate School 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r>
                  <a:rPr lang="en-US" sz="1000" b="1" dirty="0">
                    <a:latin typeface="Onest Regular"/>
                    <a:cs typeface="Rubik SemiBold"/>
                  </a:rPr>
                  <a:t>of Business Engineering</a:t>
                </a:r>
                <a:endParaRPr lang="ru-RU" sz="1000" b="1" dirty="0">
                  <a:latin typeface="Onest Regular"/>
                  <a:cs typeface="Rubik SemiBold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ru-RU" sz="1000" b="1" dirty="0">
                  <a:latin typeface="Onest Regular"/>
                </a:endParaRPr>
              </a:p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  <a:defRPr/>
                </a:pPr>
                <a:endParaRPr lang="en-US" sz="1000" b="1" dirty="0">
                  <a:latin typeface="Onest Regular"/>
                </a:endParaRPr>
              </a:p>
            </p:txBody>
          </p:sp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303B02D-4995-E0A4-90B5-A32C830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497056" y="385455"/>
              <a:ext cx="920737" cy="722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53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263525" y="4082573"/>
            <a:ext cx="11306174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ru-RU" sz="7800" i="0" u="none" strike="noStrike" cap="none" dirty="0">
                <a:solidFill>
                  <a:srgbClr val="32932D"/>
                </a:solidFill>
                <a:latin typeface="Onest ExtraBold"/>
                <a:ea typeface="Rubik SemiBold"/>
                <a:cs typeface="Arial"/>
              </a:rPr>
              <a:t>   </a:t>
            </a:r>
            <a:r>
              <a:rPr lang="en-US" sz="7800" dirty="0">
                <a:solidFill>
                  <a:srgbClr val="002060"/>
                </a:solidFill>
                <a:latin typeface="Onest ExtraBold"/>
                <a:ea typeface="Rubik SemiBold"/>
              </a:rPr>
              <a:t>TARGET</a:t>
            </a:r>
            <a:endParaRPr lang="en-US" sz="7800" i="0" u="none" strike="noStrike" cap="none" dirty="0">
              <a:solidFill>
                <a:srgbClr val="002060"/>
              </a:solidFill>
              <a:latin typeface="Onest ExtraBold"/>
              <a:ea typeface="Rubik SemiBold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62615" y="4594586"/>
            <a:ext cx="9607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Onest ExtraBold"/>
                <a:ea typeface="Rubik SemiBold"/>
              </a:rPr>
              <a:t>DESCRIPTION OF THE PURPOSE OF THE FINAL QUALIFICATION WORK</a:t>
            </a:r>
            <a:endParaRPr lang="en-US" sz="2800" i="0" u="none" strike="noStrike" cap="none" dirty="0">
              <a:latin typeface="Onest ExtraBold"/>
              <a:ea typeface="Rubik SemiBold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8032328" y="2124015"/>
            <a:ext cx="38478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en-US" sz="1600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Tasks</a:t>
            </a:r>
            <a:r>
              <a:rPr lang="ru-RU" sz="1600" i="0" u="none" strike="noStrike" cap="none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: </a:t>
            </a:r>
          </a:p>
          <a:p>
            <a:pPr marL="342900" lvl="0" indent="-342900"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en-US" sz="1400" dirty="0">
                <a:cs typeface="Rubik SemiBold"/>
              </a:rPr>
              <a:t>Define</a:t>
            </a:r>
            <a:r>
              <a:rPr lang="ru-RU" sz="1400" dirty="0">
                <a:latin typeface="Onest Regular"/>
                <a:cs typeface="Rubik SemiBold"/>
              </a:rPr>
              <a:t>…;</a:t>
            </a:r>
          </a:p>
          <a:p>
            <a:pPr marL="342900" lvl="0" indent="-342900"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en-US" sz="1400" dirty="0"/>
              <a:t>Analyze</a:t>
            </a:r>
            <a:r>
              <a:rPr lang="ru-RU" sz="1400" dirty="0">
                <a:latin typeface="Onest Regular"/>
              </a:rPr>
              <a:t>…;</a:t>
            </a:r>
          </a:p>
          <a:p>
            <a:pPr marL="342900" lvl="0" indent="-342900"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en-US" sz="1400" dirty="0"/>
              <a:t>Reveal</a:t>
            </a:r>
            <a:r>
              <a:rPr lang="ru-RU" sz="1400" dirty="0">
                <a:latin typeface="Onest Regular"/>
              </a:rPr>
              <a:t>….;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en-US" sz="1400" dirty="0">
                <a:latin typeface="Onest Regular"/>
              </a:rPr>
              <a:t>Develop</a:t>
            </a:r>
            <a:r>
              <a:rPr lang="ru-RU" sz="1400" dirty="0">
                <a:latin typeface="Onest Regular"/>
              </a:rPr>
              <a:t>…;</a:t>
            </a:r>
          </a:p>
          <a:p>
            <a:pPr marL="342900" lvl="0" indent="-342900"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en-US" sz="1400" dirty="0"/>
              <a:t>Build</a:t>
            </a:r>
            <a:r>
              <a:rPr lang="ru-RU" sz="1400" dirty="0">
                <a:latin typeface="Onest Regular"/>
              </a:rPr>
              <a:t>….;</a:t>
            </a:r>
          </a:p>
          <a:p>
            <a:pPr marL="342900" lvl="0" indent="-342900"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en-US" sz="1400" dirty="0"/>
              <a:t>And so on</a:t>
            </a:r>
            <a:r>
              <a:rPr lang="ru-RU" sz="1400" dirty="0">
                <a:latin typeface="Onest Regular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5573FE-BEFA-4890-A982-11FAA5F61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8324"/>
            <a:ext cx="12192000" cy="219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6D665E-A7E7-0D11-18EA-33480EB0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393" y="311389"/>
            <a:ext cx="920737" cy="7229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4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98618" y="366045"/>
            <a:ext cx="8297720" cy="1294625"/>
          </a:xfrm>
        </p:spPr>
        <p:txBody>
          <a:bodyPr/>
          <a:lstStyle/>
          <a:p>
            <a:pPr>
              <a:defRPr/>
            </a:pPr>
            <a:r>
              <a:rPr lang="en-US" dirty="0"/>
              <a:t>Text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Title of section\\question\\figure\\table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7212013" y="1550860"/>
            <a:ext cx="191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  <a:latin typeface="Onest SemiBold"/>
              </a:rPr>
              <a:t>305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222216" y="2243357"/>
            <a:ext cx="355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nest Regular" pitchFamily="2" charset="0"/>
              </a:rPr>
              <a:t>Number of patents for inventions, utility models and software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Onest Regular" pitchFamily="2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212013" y="3024767"/>
            <a:ext cx="2575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  <a:latin typeface="Onest SemiBold"/>
              </a:rPr>
              <a:t>1140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7212013" y="3717264"/>
            <a:ext cx="285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nest Regular" pitchFamily="2" charset="0"/>
              </a:rPr>
              <a:t>Contracts for 5 years with technology readiness level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Onest Regular" pitchFamily="2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7222220" y="4498674"/>
            <a:ext cx="366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2060"/>
                </a:solidFill>
                <a:latin typeface="Onest SemiBold"/>
              </a:rPr>
              <a:t>3305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7222218" y="5191171"/>
            <a:ext cx="4006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nest Regular" pitchFamily="2" charset="0"/>
              </a:rPr>
              <a:t>Number of patents for inventions, utility models 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Onest Regular" pitchFamily="2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nest Regular" pitchFamily="2" charset="0"/>
              </a:rPr>
              <a:t>and software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Onest Regular" pitchFamily="2" charset="0"/>
            </a:endParaRP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 flipH="1">
            <a:off x="7212013" y="1550860"/>
            <a:ext cx="356393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 flipH="1">
            <a:off x="7222219" y="3049258"/>
            <a:ext cx="355373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 flipH="1">
            <a:off x="7222219" y="4509496"/>
            <a:ext cx="355373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8C262E-372B-2FB3-92D9-30A43C29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F1A6F7B0-DAC2-F85F-9082-74F789FB5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78835"/>
              </p:ext>
            </p:extLst>
          </p:nvPr>
        </p:nvGraphicFramePr>
        <p:xfrm>
          <a:off x="432707" y="1089025"/>
          <a:ext cx="6501536" cy="4771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7343">
                  <a:extLst>
                    <a:ext uri="{9D8B030D-6E8A-4147-A177-3AD203B41FA5}">
                      <a16:colId xmlns:a16="http://schemas.microsoft.com/office/drawing/2014/main" val="1496689903"/>
                    </a:ext>
                  </a:extLst>
                </a:gridCol>
                <a:gridCol w="1163841">
                  <a:extLst>
                    <a:ext uri="{9D8B030D-6E8A-4147-A177-3AD203B41FA5}">
                      <a16:colId xmlns:a16="http://schemas.microsoft.com/office/drawing/2014/main" val="4187942965"/>
                    </a:ext>
                  </a:extLst>
                </a:gridCol>
                <a:gridCol w="1560352">
                  <a:extLst>
                    <a:ext uri="{9D8B030D-6E8A-4147-A177-3AD203B41FA5}">
                      <a16:colId xmlns:a16="http://schemas.microsoft.com/office/drawing/2014/main" val="2839334799"/>
                    </a:ext>
                  </a:extLst>
                </a:gridCol>
              </a:tblGrid>
              <a:tr h="45798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Technology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Patents</a:t>
                      </a:r>
                      <a:br>
                        <a:rPr lang="ru-RU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</a:br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2003-2024</a:t>
                      </a:r>
                      <a:endParaRPr lang="en-US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Contracts</a:t>
                      </a:r>
                      <a:br>
                        <a:rPr lang="ru-RU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</a:br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2018-2024</a:t>
                      </a:r>
                      <a:endParaRPr lang="en-US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18163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Additive technologies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432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7 259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829325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New materials and substances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147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5 474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870934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Digital twins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1071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395446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Microelectronics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542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786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449594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AI &amp; ML &amp; Big Data</a:t>
                      </a:r>
                      <a:endParaRPr lang="en-US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54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443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54097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5G communication (wireless communication)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17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278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49792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Genetic technologies**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75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182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40311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Photonics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24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175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321989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Quantum technologies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54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159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93113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Industrial robots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113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866692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Drones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45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644867"/>
                  </a:ext>
                </a:extLst>
              </a:tr>
              <a:tr h="281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Cloud technologies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4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49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542011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Energy storage systems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75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21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456219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Internet of Things (IoT)</a:t>
                      </a:r>
                      <a:endParaRPr lang="en-US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17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29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921859"/>
                  </a:ext>
                </a:extLst>
              </a:tr>
              <a:tr h="2866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kern="0" cap="none" spc="20" baseline="0" dirty="0">
                          <a:solidFill>
                            <a:schemeClr val="tx1"/>
                          </a:solidFill>
                          <a:latin typeface="Onest SemiBold" pitchFamily="2" charset="0"/>
                        </a:rPr>
                        <a:t>New and portable energy sources</a:t>
                      </a:r>
                      <a:endParaRPr lang="ru-RU" sz="1300" b="1" i="0" u="none" strike="noStrike" kern="0" cap="none" spc="20" baseline="0" dirty="0">
                        <a:solidFill>
                          <a:schemeClr val="tx1"/>
                        </a:solidFill>
                        <a:latin typeface="Onest SemiBold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-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u="none" strike="noStrike" kern="0" cap="none" spc="20" baseline="0" dirty="0">
                          <a:solidFill>
                            <a:schemeClr val="tx1"/>
                          </a:solidFill>
                          <a:latin typeface="Onest Regular" pitchFamily="2" charset="0"/>
                        </a:rPr>
                        <a:t>9</a:t>
                      </a:r>
                      <a:endParaRPr lang="ru-RU" sz="1300" b="0" i="0" u="none" strike="noStrike" kern="0" cap="none" spc="20" baseline="0" dirty="0">
                        <a:solidFill>
                          <a:schemeClr val="tx1"/>
                        </a:solidFill>
                        <a:latin typeface="Onest Regular" pitchFamily="2" charset="0"/>
                        <a:ea typeface="+mn-ea"/>
                        <a:cs typeface="Arial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92326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C579EF-63BF-3A8C-C593-B254718C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5A90D09-6F2B-5394-7FB3-68DC5F03DED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C0DEBD-E56B-2FFB-FB9C-0D41C3B4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5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96D83E9-E5B1-B583-BA20-1884C7B23A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3397" y="723282"/>
            <a:ext cx="10097536" cy="12946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Text</a:t>
            </a:r>
            <a:r>
              <a:rPr lang="ru-RU" sz="32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02987D-EE66-49CE-5E6A-A3BFA6BBC1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en-US" sz="900" dirty="0"/>
              <a:t>Title of section\\question\\figure\\table</a:t>
            </a:r>
            <a:endParaRPr lang="ru-RU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2492D-7E34-CF92-DF87-C43632B58399}"/>
              </a:ext>
            </a:extLst>
          </p:cNvPr>
          <p:cNvSpPr txBox="1"/>
          <p:nvPr/>
        </p:nvSpPr>
        <p:spPr bwMode="auto">
          <a:xfrm>
            <a:off x="653397" y="2201511"/>
            <a:ext cx="111024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00" b="1" dirty="0">
                <a:solidFill>
                  <a:srgbClr val="002060"/>
                </a:solidFill>
                <a:latin typeface="Onest Regular"/>
              </a:rPr>
              <a:t>1. </a:t>
            </a:r>
            <a:r>
              <a:rPr lang="en-US" sz="2500" dirty="0"/>
              <a:t>Text</a:t>
            </a:r>
            <a:r>
              <a:rPr lang="ru-RU" sz="2500" dirty="0">
                <a:latin typeface="Onest Regular"/>
              </a:rPr>
              <a:t>.</a:t>
            </a:r>
          </a:p>
          <a:p>
            <a:pPr>
              <a:defRPr/>
            </a:pPr>
            <a:endParaRPr lang="ru-RU" sz="2500" dirty="0">
              <a:latin typeface="Onest Regular"/>
            </a:endParaRPr>
          </a:p>
          <a:p>
            <a:pPr>
              <a:defRPr/>
            </a:pPr>
            <a:r>
              <a:rPr lang="ru-RU" sz="2500" b="1" dirty="0">
                <a:solidFill>
                  <a:srgbClr val="002060"/>
                </a:solidFill>
                <a:latin typeface="Onest Regular"/>
              </a:rPr>
              <a:t>2. </a:t>
            </a:r>
            <a:r>
              <a:rPr lang="en-US" sz="2500" dirty="0"/>
              <a:t>Text</a:t>
            </a:r>
            <a:r>
              <a:rPr lang="ru-RU" sz="2500" dirty="0">
                <a:latin typeface="Onest Regular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9F880-BAED-AF76-5E10-7753B443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D2A7A-8D37-4B02-3C70-ECF26C282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9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7269888-61FB-0290-7386-992474D0AD9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8EE604-CAF9-31DF-D342-40B73F15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6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3B7ACF-FEEF-9C0D-9403-B762C2E013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3902" y="662831"/>
            <a:ext cx="10097536" cy="5858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Text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822B9-174B-A60E-C811-AEAA81AAC26C}"/>
              </a:ext>
            </a:extLst>
          </p:cNvPr>
          <p:cNvSpPr txBox="1"/>
          <p:nvPr/>
        </p:nvSpPr>
        <p:spPr bwMode="auto">
          <a:xfrm>
            <a:off x="7833001" y="2602804"/>
            <a:ext cx="3577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Text explanatory information</a:t>
            </a:r>
            <a:endParaRPr lang="ru-RU" sz="2500" dirty="0">
              <a:latin typeface="Onest Regular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3C535F-BAC0-8903-652A-91886D0FC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025D55-C93C-2442-09CE-AF5DAF5F61A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en-US" sz="900" dirty="0"/>
              <a:t>Title of section\\question\\figure\\table</a:t>
            </a:r>
            <a:endParaRPr lang="ru-RU" sz="9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l="7483" t="16181" r="915"/>
          <a:stretch/>
        </p:blipFill>
        <p:spPr bwMode="auto">
          <a:xfrm>
            <a:off x="1589852" y="1229401"/>
            <a:ext cx="3562818" cy="49320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FB5890-28DE-E49F-5485-A32442AEF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7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408088" y="366045"/>
            <a:ext cx="7635973" cy="1294625"/>
          </a:xfrm>
        </p:spPr>
        <p:txBody>
          <a:bodyPr/>
          <a:lstStyle/>
          <a:p>
            <a:pPr>
              <a:defRPr/>
            </a:pPr>
            <a:r>
              <a:rPr lang="en-US" dirty="0"/>
              <a:t>Text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Title of section\\question\\figure\\table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826" r="3707"/>
          <a:stretch/>
        </p:blipFill>
        <p:spPr bwMode="auto">
          <a:xfrm>
            <a:off x="442913" y="1402234"/>
            <a:ext cx="3600450" cy="26312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30" r="2864"/>
          <a:stretch/>
        </p:blipFill>
        <p:spPr bwMode="auto">
          <a:xfrm>
            <a:off x="4295774" y="1402235"/>
            <a:ext cx="3636963" cy="2631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 bwMode="auto">
          <a:xfrm>
            <a:off x="8154911" y="1401775"/>
            <a:ext cx="3594177" cy="26312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3C535F-BAC0-8903-652A-91886D0FC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 bwMode="auto">
          <a:xfrm>
            <a:off x="376436" y="4119786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</a:pPr>
            <a:r>
              <a:rPr lang="en-US" sz="1200" dirty="0">
                <a:latin typeface="+mj-lt"/>
              </a:rPr>
              <a:t>Study of the properties of microplastics</a:t>
            </a:r>
            <a:endParaRPr lang="ru-RU" sz="12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79942" y="4566003"/>
            <a:ext cx="3663421" cy="925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</a:pPr>
            <a:r>
              <a:rPr lang="en-US" sz="1200" dirty="0">
                <a:effectLst/>
                <a:latin typeface="Onest Regula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logo of the university consists of a sign and an inscription. The sign is a stylized image of the Greek letter (Pi), enclosed in a rounded green field. The name and additional inscription are located next to the sign.</a:t>
            </a:r>
            <a:endParaRPr lang="ru-RU" sz="1200" kern="0" dirty="0">
              <a:latin typeface="Onest Regular" pitchFamily="2" charset="0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227711" y="4119786"/>
            <a:ext cx="3710824" cy="4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</a:pPr>
            <a:r>
              <a:rPr lang="en-US" sz="1200" dirty="0">
                <a:latin typeface="+mj-lt"/>
              </a:rPr>
              <a:t>Study of microplastic properties and search </a:t>
            </a:r>
            <a:br>
              <a:rPr lang="ru-RU" sz="1200" dirty="0">
                <a:latin typeface="+mj-lt"/>
              </a:rPr>
            </a:br>
            <a:r>
              <a:rPr lang="en-US" sz="1200" dirty="0">
                <a:latin typeface="+mj-lt"/>
              </a:rPr>
              <a:t>for patterns</a:t>
            </a:r>
            <a:endParaRPr lang="ru-RU" sz="12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4229463" y="4566003"/>
            <a:ext cx="3703275" cy="925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</a:pPr>
            <a:r>
              <a:rPr lang="en-US" sz="1200" dirty="0">
                <a:effectLst/>
                <a:latin typeface="Onest Regula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logo of the university consists of a sign and an inscription. The sign is a stylized image of the Greek letter (Pi), enclosed in a rounded green field. The name and additional inscription are located next to the sign.</a:t>
            </a:r>
            <a:endParaRPr lang="ru-RU" sz="1200" kern="0" dirty="0">
              <a:latin typeface="Onest Regular" pitchFamily="2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8044061" y="4119786"/>
            <a:ext cx="371082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</a:pPr>
            <a:r>
              <a:rPr lang="en-US" sz="1200" dirty="0">
                <a:latin typeface="+mj-lt"/>
              </a:rPr>
              <a:t>Study of microplastic properties and search </a:t>
            </a:r>
            <a:br>
              <a:rPr lang="ru-RU" sz="1200" dirty="0">
                <a:latin typeface="+mj-lt"/>
              </a:rPr>
            </a:br>
            <a:r>
              <a:rPr lang="en-US" sz="1200" dirty="0">
                <a:latin typeface="+mj-lt"/>
              </a:rPr>
              <a:t>for patterns</a:t>
            </a:r>
            <a:endParaRPr lang="ru-RU" sz="12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8045813" y="4566003"/>
            <a:ext cx="3703275" cy="925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</a:pPr>
            <a:r>
              <a:rPr lang="en-US" sz="1200" dirty="0">
                <a:effectLst/>
                <a:latin typeface="Onest Regula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logo of the university consists of a sign and an inscription. The sign is a stylized image of the Greek letter (Pi), enclosed in a rounded green field. The name and additional inscription are located next to the sign.</a:t>
            </a:r>
            <a:endParaRPr lang="ru-RU" sz="1200" kern="0" dirty="0">
              <a:latin typeface="Onest Regular" pitchFamily="2" charset="0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DABD09-CFE2-AE7E-BE4C-892C3D100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4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976B74-C2E9-3856-3A45-A739C1823D1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4DE026-59BB-2C69-DC20-4CF8EEC1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8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14240DF-7D3C-1745-EAE4-FF300C5389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172" y="634273"/>
            <a:ext cx="6982698" cy="9536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</a:rPr>
              <a:t>Text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C262E-372B-2FB3-92D9-30A43C29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875918-03E7-E939-615B-646FC288E4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en-US" sz="900" dirty="0"/>
              <a:t>Title of section\\question\\figure\\table</a:t>
            </a:r>
            <a:endParaRPr lang="ru-RU" sz="9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 l="6148" t="3635" r="18912" b="1221"/>
          <a:stretch/>
        </p:blipFill>
        <p:spPr bwMode="auto">
          <a:xfrm>
            <a:off x="2926307" y="1473197"/>
            <a:ext cx="5140391" cy="47344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585A6-0244-8CF8-D3E3-F46875AB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9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08088" y="366045"/>
            <a:ext cx="7692522" cy="1294625"/>
          </a:xfrm>
        </p:spPr>
        <p:txBody>
          <a:bodyPr/>
          <a:lstStyle/>
          <a:p>
            <a:pPr>
              <a:defRPr/>
            </a:pPr>
            <a:r>
              <a:rPr lang="en-US" dirty="0"/>
              <a:t>Text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Title of section\\question\\figure\\table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A2CE3-191D-8C69-3B6B-6855FC2C4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6638324"/>
            <a:ext cx="12192000" cy="219676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B6BBB74C-BA5D-5C97-714B-1FD4DF063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019662"/>
              </p:ext>
            </p:extLst>
          </p:nvPr>
        </p:nvGraphicFramePr>
        <p:xfrm>
          <a:off x="432706" y="1420097"/>
          <a:ext cx="11191943" cy="401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77520-1E34-5672-36F4-E021F39D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959393" y="311389"/>
            <a:ext cx="920737" cy="7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81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B050"/>
      </a:accent6>
      <a:hlink>
        <a:srgbClr val="0563C1"/>
      </a:hlink>
      <a:folHlink>
        <a:srgbClr val="954F72"/>
      </a:folHlink>
    </a:clrScheme>
    <a:fontScheme name="Другая 2">
      <a:majorFont>
        <a:latin typeface="Onest SemiBold"/>
        <a:ea typeface="Arial"/>
        <a:cs typeface="Arial"/>
      </a:majorFont>
      <a:minorFont>
        <a:latin typeface="Onest Regular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660</Words>
  <Application>Microsoft Office PowerPoint</Application>
  <DocSecurity>0</DocSecurity>
  <PresentationFormat>Широкоэкранный</PresentationFormat>
  <Paragraphs>158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Onest Regular</vt:lpstr>
      <vt:lpstr>Onest Bold</vt:lpstr>
      <vt:lpstr>Onest ExtraBold</vt:lpstr>
      <vt:lpstr>Onest SemiBold</vt:lpstr>
      <vt:lpstr>Wingdings</vt:lpstr>
      <vt:lpstr>Rubik SemiBold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Text</vt:lpstr>
      <vt:lpstr>Text:</vt:lpstr>
      <vt:lpstr>Text</vt:lpstr>
      <vt:lpstr>Text</vt:lpstr>
      <vt:lpstr>Text</vt:lpstr>
      <vt:lpstr>Text</vt:lpstr>
      <vt:lpstr>Text</vt:lpstr>
      <vt:lpstr>THANK YOU  FOR YOUR ATTENTION!</vt:lpstr>
      <vt:lpstr>THANK YOU  FOR YOUR ATTENTION!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viryms@yandex.ru</dc:creator>
  <cp:keywords/>
  <dc:description/>
  <cp:lastModifiedBy>User</cp:lastModifiedBy>
  <cp:revision>71</cp:revision>
  <dcterms:created xsi:type="dcterms:W3CDTF">2025-02-13T10:56:18Z</dcterms:created>
  <dcterms:modified xsi:type="dcterms:W3CDTF">2025-04-10T09:42:28Z</dcterms:modified>
  <cp:category/>
  <dc:identifier/>
  <cp:contentStatus/>
  <dc:language/>
  <cp:version/>
</cp:coreProperties>
</file>